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5" r:id="rId1"/>
    <p:sldMasterId id="2147483666" r:id="rId2"/>
  </p:sldMasterIdLst>
  <p:notesMasterIdLst>
    <p:notesMasterId r:id="rId51"/>
  </p:notesMasterIdLst>
  <p:sldIdLst>
    <p:sldId id="256" r:id="rId3"/>
    <p:sldId id="257" r:id="rId4"/>
    <p:sldId id="259" r:id="rId5"/>
    <p:sldId id="271" r:id="rId6"/>
    <p:sldId id="260" r:id="rId7"/>
    <p:sldId id="261" r:id="rId8"/>
    <p:sldId id="262" r:id="rId9"/>
    <p:sldId id="264" r:id="rId10"/>
    <p:sldId id="265" r:id="rId11"/>
    <p:sldId id="283" r:id="rId12"/>
    <p:sldId id="282" r:id="rId13"/>
    <p:sldId id="284" r:id="rId14"/>
    <p:sldId id="281" r:id="rId15"/>
    <p:sldId id="280" r:id="rId16"/>
    <p:sldId id="279" r:id="rId17"/>
    <p:sldId id="278" r:id="rId18"/>
    <p:sldId id="285" r:id="rId19"/>
    <p:sldId id="277" r:id="rId20"/>
    <p:sldId id="276" r:id="rId21"/>
    <p:sldId id="286" r:id="rId22"/>
    <p:sldId id="273" r:id="rId23"/>
    <p:sldId id="275" r:id="rId24"/>
    <p:sldId id="274" r:id="rId25"/>
    <p:sldId id="287" r:id="rId26"/>
    <p:sldId id="288" r:id="rId27"/>
    <p:sldId id="272" r:id="rId28"/>
    <p:sldId id="290" r:id="rId29"/>
    <p:sldId id="306" r:id="rId30"/>
    <p:sldId id="295" r:id="rId31"/>
    <p:sldId id="307" r:id="rId32"/>
    <p:sldId id="308" r:id="rId33"/>
    <p:sldId id="289" r:id="rId34"/>
    <p:sldId id="294" r:id="rId35"/>
    <p:sldId id="293" r:id="rId36"/>
    <p:sldId id="292" r:id="rId37"/>
    <p:sldId id="296" r:id="rId38"/>
    <p:sldId id="297" r:id="rId39"/>
    <p:sldId id="298" r:id="rId40"/>
    <p:sldId id="291" r:id="rId41"/>
    <p:sldId id="299" r:id="rId42"/>
    <p:sldId id="304" r:id="rId43"/>
    <p:sldId id="303" r:id="rId44"/>
    <p:sldId id="302" r:id="rId45"/>
    <p:sldId id="301" r:id="rId46"/>
    <p:sldId id="266" r:id="rId47"/>
    <p:sldId id="267" r:id="rId48"/>
    <p:sldId id="305" r:id="rId49"/>
    <p:sldId id="269" r:id="rId50"/>
  </p:sldIdLst>
  <p:sldSz cx="9144000" cy="5143500" type="screen16x9"/>
  <p:notesSz cx="6858000" cy="9144000"/>
  <p:embeddedFontLst>
    <p:embeddedFont>
      <p:font typeface="Doppio One" panose="020B0604020202020204" charset="0"/>
      <p:regular r:id="rId52"/>
    </p:embeddedFont>
    <p:embeddedFont>
      <p:font typeface="Lexend Deca" panose="020B0604020202020204" charset="0"/>
      <p:regular r:id="rId53"/>
      <p:bold r:id="rId54"/>
    </p:embeddedFont>
    <p:embeddedFont>
      <p:font typeface="Oswald" panose="00000500000000000000" pitchFamily="2" charset="0"/>
      <p:regular r:id="rId55"/>
      <p:bold r:id="rId56"/>
    </p:embeddedFont>
    <p:embeddedFont>
      <p:font typeface="Oswald Light" panose="00000400000000000000" pitchFamily="2" charset="0"/>
      <p:regular r:id="rId57"/>
      <p:bold r:id="rId58"/>
    </p:embeddedFont>
    <p:embeddedFont>
      <p:font typeface="Oswald Medium" panose="00000600000000000000" pitchFamily="2" charset="0"/>
      <p:regular r:id="rId59"/>
      <p:bold r:id="rId60"/>
    </p:embeddedFont>
    <p:embeddedFont>
      <p:font typeface="Oswald Regular" panose="00000500000000000000" charset="0"/>
      <p:regular r:id="rId61"/>
      <p:bold r:id="rId62"/>
    </p:embeddedFont>
    <p:embeddedFont>
      <p:font typeface="Syncopate" panose="020B0604020202020204" charset="0"/>
      <p:regular r:id="rId63"/>
      <p:bold r:id="rId6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200" d="100"/>
          <a:sy n="200" d="100"/>
        </p:scale>
        <p:origin x="-192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font" Target="fonts/font4.fntdata"/><Relationship Id="rId63" Type="http://schemas.openxmlformats.org/officeDocument/2006/relationships/font" Target="fonts/font12.fntdata"/><Relationship Id="rId68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font" Target="fonts/font2.fntdata"/><Relationship Id="rId58" Type="http://schemas.openxmlformats.org/officeDocument/2006/relationships/font" Target="fonts/font7.fntdata"/><Relationship Id="rId66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font" Target="fonts/font6.fntdata"/><Relationship Id="rId61" Type="http://schemas.openxmlformats.org/officeDocument/2006/relationships/font" Target="fonts/font10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font" Target="fonts/font1.fntdata"/><Relationship Id="rId60" Type="http://schemas.openxmlformats.org/officeDocument/2006/relationships/font" Target="fonts/font9.fntdata"/><Relationship Id="rId65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font" Target="fonts/font5.fntdata"/><Relationship Id="rId64" Type="http://schemas.openxmlformats.org/officeDocument/2006/relationships/font" Target="fonts/font13.fntdata"/><Relationship Id="rId8" Type="http://schemas.openxmlformats.org/officeDocument/2006/relationships/slide" Target="slides/slide6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font" Target="fonts/font8.fntdata"/><Relationship Id="rId67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font" Target="fonts/font3.fntdata"/><Relationship Id="rId62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86412db49f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86412db49f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86412db49f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86412db49f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60116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86412db49f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86412db49f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12319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86412db49f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86412db49f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83660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86412db49f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86412db49f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28190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86412db49f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86412db49f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05528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86412db49f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86412db49f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63952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86412db49f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86412db49f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07063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86412db49f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86412db49f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80287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86412db49f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86412db49f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4836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86412db49f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86412db49f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400131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86412db49f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86412db49f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86412db49f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86412db49f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917245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86412db49f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86412db49f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832343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86412db49f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86412db49f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768197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86412db49f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86412db49f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07157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86412db49f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86412db49f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49268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86412db49f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86412db49f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976508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86412db49f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86412db49f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6339849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86412db49f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86412db49f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262861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86412db49f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86412db49f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487424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86412db49f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86412db49f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02567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86412db49f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86412db49f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86412db49f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86412db49f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6380171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86412db49f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86412db49f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111680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86412db49f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86412db49f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179777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86412db49f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86412db49f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443439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86412db49f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86412db49f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296840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86412db49f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86412db49f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478668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86412db49f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86412db49f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12923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86412db49f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86412db49f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001276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86412db49f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86412db49f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576038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86412db49f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86412db49f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28032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86412db49f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86412db49f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386303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86412db49f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86412db49f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856699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86412db49f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86412db49f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163627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86412db49f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86412db49f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9315182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86412db49f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86412db49f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941794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86412db49f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86412db49f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052479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86412db49f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86412db49f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86412db49f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86412db49f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86412db49f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86412db49f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517749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86412db49f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86412db49f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86412db49f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86412db49f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86412db49f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86412db49f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86412db49f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86412db49f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86412db49f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86412db49f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86412db49f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86412db49f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>
            <a:spLocks noGrp="1"/>
          </p:cNvSpPr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subTitle" idx="1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ldNum" idx="12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61" name="Google Shape;61;p15"/>
          <p:cNvSpPr txBox="1">
            <a:spLocks noGrp="1"/>
          </p:cNvSpPr>
          <p:nvPr>
            <p:ph type="sldNum" idx="12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6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65" name="Google Shape;65;p16"/>
          <p:cNvSpPr txBox="1">
            <a:spLocks noGrp="1"/>
          </p:cNvSpPr>
          <p:nvPr>
            <p:ph type="body" idx="2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66" name="Google Shape;66;p16"/>
          <p:cNvSpPr txBox="1">
            <a:spLocks noGrp="1"/>
          </p:cNvSpPr>
          <p:nvPr>
            <p:ph type="sldNum" idx="12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7"/>
          <p:cNvSpPr txBox="1">
            <a:spLocks noGrp="1"/>
          </p:cNvSpPr>
          <p:nvPr>
            <p:ph type="sldNum" idx="12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>
            <a:spLocks noGrp="1"/>
          </p:cNvSpPr>
          <p:nvPr>
            <p:ph type="body" idx="1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ctr" rtl="0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sldNum" idx="12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>
            <a:spLocks noGrp="1"/>
          </p:cNvSpPr>
          <p:nvPr>
            <p:ph type="sldNum" idx="12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dark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300">
                <a:solidFill>
                  <a:schemeClr val="dk1"/>
                </a:solidFill>
              </a:defRPr>
            </a:lvl1pPr>
            <a:lvl2pPr lvl="1" algn="r" rtl="0">
              <a:buNone/>
              <a:defRPr sz="1300">
                <a:solidFill>
                  <a:schemeClr val="dk1"/>
                </a:solidFill>
              </a:defRPr>
            </a:lvl2pPr>
            <a:lvl3pPr lvl="2" algn="r" rtl="0">
              <a:buNone/>
              <a:defRPr sz="1300">
                <a:solidFill>
                  <a:schemeClr val="dk1"/>
                </a:solidFill>
              </a:defRPr>
            </a:lvl3pPr>
            <a:lvl4pPr lvl="3" algn="r" rtl="0">
              <a:buNone/>
              <a:defRPr sz="1300">
                <a:solidFill>
                  <a:schemeClr val="dk1"/>
                </a:solidFill>
              </a:defRPr>
            </a:lvl4pPr>
            <a:lvl5pPr lvl="4" algn="r" rtl="0">
              <a:buNone/>
              <a:defRPr sz="1300">
                <a:solidFill>
                  <a:schemeClr val="dk1"/>
                </a:solidFill>
              </a:defRPr>
            </a:lvl5pPr>
            <a:lvl6pPr lvl="5" algn="r" rtl="0">
              <a:buNone/>
              <a:defRPr sz="1300">
                <a:solidFill>
                  <a:schemeClr val="dk1"/>
                </a:solidFill>
              </a:defRPr>
            </a:lvl6pPr>
            <a:lvl7pPr lvl="6" algn="r" rtl="0">
              <a:buNone/>
              <a:defRPr sz="1300">
                <a:solidFill>
                  <a:schemeClr val="dk1"/>
                </a:solidFill>
              </a:defRPr>
            </a:lvl7pPr>
            <a:lvl8pPr lvl="7" algn="r" rtl="0">
              <a:buNone/>
              <a:defRPr sz="1300">
                <a:solidFill>
                  <a:schemeClr val="dk1"/>
                </a:solidFill>
              </a:defRPr>
            </a:lvl8pPr>
            <a:lvl9pPr lvl="8" algn="r" rtl="0">
              <a:buNone/>
              <a:defRPr sz="1300">
                <a:solidFill>
                  <a:schemeClr val="dk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g-c20gSG9vc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3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5.jpeg"/><Relationship Id="rId4" Type="http://schemas.openxmlformats.org/officeDocument/2006/relationships/image" Target="../media/image44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6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7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lottiefiles.com/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ixeltrue.com/free-ui-kits/habit-builder-ui-kit#/ms/login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9.png"/><Relationship Id="rId4" Type="http://schemas.openxmlformats.org/officeDocument/2006/relationships/image" Target="../media/image5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fgx-native.com/en/" TargetMode="Externa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.png"/><Relationship Id="rId5" Type="http://schemas.openxmlformats.org/officeDocument/2006/relationships/hyperlink" Target="https://forum.fgx-native.com/" TargetMode="External"/><Relationship Id="rId4" Type="http://schemas.openxmlformats.org/officeDocument/2006/relationships/hyperlink" Target="https://fgx-native.com/en/introduction.html" TargetMode="Externa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3D85C6"/>
            </a:gs>
            <a:gs pos="100000">
              <a:srgbClr val="9FC5E8"/>
            </a:gs>
          </a:gsLst>
          <a:lin ang="5400012" scaled="0"/>
        </a:grad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0"/>
          <p:cNvSpPr txBox="1"/>
          <p:nvPr/>
        </p:nvSpPr>
        <p:spPr>
          <a:xfrm>
            <a:off x="379800" y="2817925"/>
            <a:ext cx="8384400" cy="833100"/>
          </a:xfrm>
          <a:prstGeom prst="rect">
            <a:avLst/>
          </a:prstGeom>
          <a:solidFill>
            <a:srgbClr val="1C4587"/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4400" b="1" dirty="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FGX</a:t>
            </a:r>
            <a:endParaRPr sz="4600" b="1" dirty="0">
              <a:solidFill>
                <a:srgbClr val="FFFFFF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80" name="Google Shape;80;p20"/>
          <p:cNvSpPr txBox="1"/>
          <p:nvPr/>
        </p:nvSpPr>
        <p:spPr>
          <a:xfrm>
            <a:off x="1330650" y="3690700"/>
            <a:ext cx="6482700" cy="6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solidFill>
                  <a:srgbClr val="434343"/>
                </a:solidFill>
                <a:latin typeface="Oswald Medium"/>
                <a:ea typeface="Oswald Medium"/>
                <a:cs typeface="Oswald Medium"/>
                <a:sym typeface="Oswald Medium"/>
              </a:rPr>
              <a:t>the Evolution of native mobile applications</a:t>
            </a:r>
            <a:endParaRPr sz="3000" dirty="0">
              <a:solidFill>
                <a:srgbClr val="434343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pic>
        <p:nvPicPr>
          <p:cNvPr id="81" name="Google Shape;8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1726" y="392925"/>
            <a:ext cx="5100550" cy="1893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27BA0"/>
        </a:solidFill>
        <a:effectLst/>
      </p:bgPr>
    </p:bg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9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sz="2800" dirty="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Dimensionamento automatico dei </a:t>
            </a:r>
            <a:r>
              <a:rPr lang="it-IT" sz="2400" dirty="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componenti</a:t>
            </a:r>
            <a:endParaRPr sz="2800" dirty="0">
              <a:solidFill>
                <a:schemeClr val="lt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pic>
        <p:nvPicPr>
          <p:cNvPr id="145" name="Google Shape;14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79800" y="4588875"/>
            <a:ext cx="1642450" cy="33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34F25CE9-CD89-D034-DE8B-52C0CC661F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094" y="1063378"/>
            <a:ext cx="4789565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EC5DFEBC-3449-20A5-9748-E6F185BCA3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8976" y="1572649"/>
            <a:ext cx="7006387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9D53A436-3D92-29C2-6CEA-1493D89586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8893" y="2204665"/>
            <a:ext cx="6057456" cy="2787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203171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27BA0"/>
        </a:solidFill>
        <a:effectLst/>
      </p:bgPr>
    </p:bg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9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4800" dirty="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TfgLabel</a:t>
            </a:r>
            <a:endParaRPr sz="4800" dirty="0">
              <a:solidFill>
                <a:schemeClr val="lt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144" name="Google Shape;144;p29"/>
          <p:cNvSpPr txBox="1">
            <a:spLocks noGrp="1"/>
          </p:cNvSpPr>
          <p:nvPr>
            <p:ph type="body" idx="1"/>
          </p:nvPr>
        </p:nvSpPr>
        <p:spPr>
          <a:xfrm>
            <a:off x="457200" y="1063375"/>
            <a:ext cx="8229600" cy="386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Oswald Light"/>
              <a:buChar char="➔"/>
            </a:pPr>
            <a:r>
              <a:rPr lang="en-US" b="1" dirty="0" err="1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TfgLabel</a:t>
            </a:r>
            <a:r>
              <a:rPr lang="en-US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: </a:t>
            </a:r>
            <a:r>
              <a:rPr lang="en-US" dirty="0" err="1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aggiunta</a:t>
            </a:r>
            <a:r>
              <a:rPr lang="en-US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 la </a:t>
            </a:r>
            <a:r>
              <a:rPr lang="en-US" dirty="0" err="1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possibilità</a:t>
            </a:r>
            <a:r>
              <a:rPr lang="en-US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 di </a:t>
            </a:r>
            <a:r>
              <a:rPr lang="en-US" dirty="0" err="1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creare</a:t>
            </a:r>
            <a:r>
              <a:rPr lang="en-US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dei</a:t>
            </a:r>
            <a:r>
              <a:rPr lang="en-US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reimpimenti</a:t>
            </a:r>
            <a:r>
              <a:rPr lang="en-US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 in modo da </a:t>
            </a:r>
            <a:r>
              <a:rPr lang="en-US" dirty="0" err="1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creare</a:t>
            </a:r>
            <a:r>
              <a:rPr lang="en-US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effetti</a:t>
            </a:r>
            <a:r>
              <a:rPr lang="en-US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 di </a:t>
            </a:r>
            <a:r>
              <a:rPr lang="en-US" dirty="0" err="1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evidenziazione</a:t>
            </a:r>
            <a:r>
              <a:rPr lang="en-US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personalizzati</a:t>
            </a:r>
            <a:r>
              <a:rPr lang="en-US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. Prima </a:t>
            </a:r>
            <a:r>
              <a:rPr lang="en-US" dirty="0" err="1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questa</a:t>
            </a:r>
            <a:r>
              <a:rPr lang="en-US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attività</a:t>
            </a:r>
            <a:r>
              <a:rPr lang="en-US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aveva</a:t>
            </a:r>
            <a:r>
              <a:rPr lang="en-US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bisogno</a:t>
            </a:r>
            <a:r>
              <a:rPr lang="en-US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 di due </a:t>
            </a:r>
            <a:r>
              <a:rPr lang="en-US" dirty="0" err="1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componenti</a:t>
            </a:r>
            <a:r>
              <a:rPr lang="en-US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 (</a:t>
            </a:r>
            <a:r>
              <a:rPr lang="en-US" dirty="0" err="1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TfgLayout</a:t>
            </a:r>
            <a:r>
              <a:rPr lang="en-US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 e </a:t>
            </a:r>
            <a:r>
              <a:rPr lang="en-US" dirty="0" err="1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TfgLabel</a:t>
            </a:r>
            <a:r>
              <a:rPr lang="en-US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)</a:t>
            </a:r>
            <a:endParaRPr dirty="0">
              <a:solidFill>
                <a:srgbClr val="000000"/>
              </a:solidFill>
              <a:latin typeface="Oswald Light"/>
              <a:ea typeface="Oswald Light"/>
              <a:cs typeface="Oswald Light"/>
              <a:sym typeface="Oswald Light"/>
            </a:endParaRPr>
          </a:p>
        </p:txBody>
      </p:sp>
      <p:pic>
        <p:nvPicPr>
          <p:cNvPr id="145" name="Google Shape;14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79800" y="4588875"/>
            <a:ext cx="1642450" cy="33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7ED97959-588F-794A-10D2-692DB5A2EF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8238" y="1822847"/>
            <a:ext cx="7267575" cy="311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9389207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27BA0"/>
        </a:solidFill>
        <a:effectLst/>
      </p:bgPr>
    </p:bg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9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4800" dirty="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TfgButton</a:t>
            </a:r>
            <a:endParaRPr sz="4800" dirty="0">
              <a:solidFill>
                <a:schemeClr val="lt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144" name="Google Shape;144;p29"/>
          <p:cNvSpPr txBox="1">
            <a:spLocks noGrp="1"/>
          </p:cNvSpPr>
          <p:nvPr>
            <p:ph type="body" idx="1"/>
          </p:nvPr>
        </p:nvSpPr>
        <p:spPr>
          <a:xfrm>
            <a:off x="457200" y="1063375"/>
            <a:ext cx="8229600" cy="386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Oswald Light"/>
              <a:buChar char="➔"/>
            </a:pPr>
            <a:r>
              <a:rPr lang="en-US" b="1" dirty="0" err="1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TfgButton</a:t>
            </a:r>
            <a:r>
              <a:rPr lang="en-US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: </a:t>
            </a:r>
            <a:r>
              <a:rPr lang="en-US" dirty="0" err="1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aggiunta</a:t>
            </a:r>
            <a:r>
              <a:rPr lang="en-US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 la </a:t>
            </a:r>
            <a:r>
              <a:rPr lang="en-US" dirty="0" err="1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proprietà</a:t>
            </a:r>
            <a:r>
              <a:rPr lang="en-US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TintColor</a:t>
            </a:r>
            <a:r>
              <a:rPr lang="en-US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 per </a:t>
            </a:r>
            <a:r>
              <a:rPr lang="en-US" dirty="0" err="1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personalizzare</a:t>
            </a:r>
            <a:r>
              <a:rPr lang="en-US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 il </a:t>
            </a:r>
            <a:r>
              <a:rPr lang="en-US" dirty="0" err="1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colore</a:t>
            </a:r>
            <a:r>
              <a:rPr lang="en-US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dei</a:t>
            </a:r>
            <a:r>
              <a:rPr lang="en-US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pulsanti</a:t>
            </a:r>
            <a:endParaRPr lang="en-US" dirty="0">
              <a:solidFill>
                <a:srgbClr val="000000"/>
              </a:solidFill>
              <a:latin typeface="Oswald Light"/>
              <a:ea typeface="Oswald Light"/>
              <a:cs typeface="Oswald Light"/>
              <a:sym typeface="Oswald Light"/>
            </a:endParaRPr>
          </a:p>
        </p:txBody>
      </p:sp>
      <p:pic>
        <p:nvPicPr>
          <p:cNvPr id="145" name="Google Shape;14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79800" y="4588875"/>
            <a:ext cx="1642450" cy="33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5E1BD50C-DBA6-B1A0-B5D9-D990D7DF03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520" y="2770905"/>
            <a:ext cx="7753350" cy="866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7543355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27BA0"/>
        </a:solidFill>
        <a:effectLst/>
      </p:bgPr>
    </p:bg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9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4800" dirty="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TfgButton</a:t>
            </a:r>
            <a:endParaRPr sz="4800" dirty="0">
              <a:solidFill>
                <a:schemeClr val="lt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144" name="Google Shape;144;p29"/>
          <p:cNvSpPr txBox="1">
            <a:spLocks noGrp="1"/>
          </p:cNvSpPr>
          <p:nvPr>
            <p:ph type="body" idx="1"/>
          </p:nvPr>
        </p:nvSpPr>
        <p:spPr>
          <a:xfrm>
            <a:off x="457200" y="1063375"/>
            <a:ext cx="8229600" cy="386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rgbClr val="000000"/>
              </a:buClr>
              <a:buFont typeface="Oswald Light"/>
              <a:buChar char="➔"/>
            </a:pPr>
            <a:r>
              <a:rPr lang="en-US" dirty="0" err="1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Stili</a:t>
            </a:r>
            <a:r>
              <a:rPr lang="en-US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: </a:t>
            </a:r>
            <a:r>
              <a:rPr lang="en-US" dirty="0" err="1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TfgButton</a:t>
            </a:r>
            <a:r>
              <a:rPr lang="en-US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supporta</a:t>
            </a:r>
            <a:r>
              <a:rPr lang="en-US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 3 </a:t>
            </a:r>
            <a:r>
              <a:rPr lang="en-US" dirty="0" err="1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stili</a:t>
            </a:r>
            <a:r>
              <a:rPr lang="en-US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 di base</a:t>
            </a:r>
          </a:p>
          <a:p>
            <a:pPr lvl="1" indent="-419100">
              <a:spcBef>
                <a:spcPts val="600"/>
              </a:spcBef>
              <a:buClr>
                <a:srgbClr val="000000"/>
              </a:buClr>
              <a:buSzPts val="3000"/>
              <a:buFont typeface="Oswald Light"/>
              <a:buChar char="➔"/>
            </a:pPr>
            <a:r>
              <a:rPr lang="en-US" b="1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Text</a:t>
            </a:r>
            <a:r>
              <a:rPr lang="en-US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: </a:t>
            </a:r>
            <a:r>
              <a:rPr lang="en-US" dirty="0" err="1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viene</a:t>
            </a:r>
            <a:r>
              <a:rPr lang="en-US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visualizzato</a:t>
            </a:r>
            <a:r>
              <a:rPr lang="en-US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 solo il testo senza </a:t>
            </a:r>
            <a:r>
              <a:rPr lang="en-US" dirty="0" err="1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riempimento</a:t>
            </a:r>
            <a:r>
              <a:rPr lang="en-US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 e </a:t>
            </a:r>
            <a:r>
              <a:rPr lang="en-US" dirty="0" err="1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bordi</a:t>
            </a:r>
            <a:endParaRPr lang="en-US" dirty="0">
              <a:solidFill>
                <a:srgbClr val="000000"/>
              </a:solidFill>
              <a:latin typeface="Oswald Light"/>
              <a:ea typeface="Oswald Light"/>
              <a:cs typeface="Oswald Light"/>
              <a:sym typeface="Oswald Light"/>
            </a:endParaRPr>
          </a:p>
          <a:p>
            <a:pPr lvl="1" indent="-419100">
              <a:spcBef>
                <a:spcPts val="600"/>
              </a:spcBef>
              <a:buClr>
                <a:srgbClr val="000000"/>
              </a:buClr>
              <a:buSzPts val="3000"/>
              <a:buFont typeface="Oswald Light"/>
              <a:buChar char="➔"/>
            </a:pPr>
            <a:r>
              <a:rPr lang="en-US" b="1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Outlined</a:t>
            </a:r>
            <a:r>
              <a:rPr lang="en-US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: </a:t>
            </a:r>
            <a:r>
              <a:rPr lang="en-US" dirty="0" err="1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pulsante</a:t>
            </a:r>
            <a:r>
              <a:rPr lang="en-US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 con testo e un contorno</a:t>
            </a:r>
          </a:p>
          <a:p>
            <a:pPr lvl="1" indent="-419100">
              <a:spcBef>
                <a:spcPts val="600"/>
              </a:spcBef>
              <a:buClr>
                <a:srgbClr val="000000"/>
              </a:buClr>
              <a:buSzPts val="3000"/>
              <a:buFont typeface="Oswald Light"/>
              <a:buChar char="➔"/>
            </a:pPr>
            <a:r>
              <a:rPr lang="en-US" b="1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Contained: </a:t>
            </a:r>
            <a:r>
              <a:rPr lang="en-US" dirty="0" err="1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pulsante</a:t>
            </a:r>
            <a:r>
              <a:rPr lang="en-US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 con testo e </a:t>
            </a:r>
            <a:r>
              <a:rPr lang="en-US" dirty="0" err="1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bordo</a:t>
            </a:r>
            <a:r>
              <a:rPr lang="en-US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delineato</a:t>
            </a:r>
            <a:endParaRPr lang="en-US" dirty="0">
              <a:solidFill>
                <a:srgbClr val="000000"/>
              </a:solidFill>
              <a:latin typeface="Oswald Light"/>
              <a:ea typeface="Oswald Light"/>
              <a:cs typeface="Oswald Light"/>
              <a:sym typeface="Oswald Light"/>
            </a:endParaRPr>
          </a:p>
          <a:p>
            <a:pPr>
              <a:buClr>
                <a:srgbClr val="000000"/>
              </a:buClr>
              <a:buFont typeface="Oswald Light"/>
              <a:buChar char="➔"/>
            </a:pPr>
            <a:r>
              <a:rPr lang="en-US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La </a:t>
            </a:r>
            <a:r>
              <a:rPr lang="en-US" dirty="0" err="1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proprietà</a:t>
            </a:r>
            <a:r>
              <a:rPr lang="en-US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 per </a:t>
            </a:r>
            <a:r>
              <a:rPr lang="en-US" dirty="0" err="1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settare</a:t>
            </a:r>
            <a:r>
              <a:rPr lang="en-US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gli</a:t>
            </a:r>
            <a:r>
              <a:rPr lang="en-US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stili</a:t>
            </a:r>
            <a:r>
              <a:rPr lang="en-US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si</a:t>
            </a:r>
            <a:r>
              <a:rPr lang="en-US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chiama</a:t>
            </a:r>
            <a:r>
              <a:rPr lang="en-US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: Appearance</a:t>
            </a:r>
          </a:p>
          <a:p>
            <a: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Oswald Light"/>
              <a:buChar char="➔"/>
            </a:pPr>
            <a:endParaRPr dirty="0">
              <a:solidFill>
                <a:srgbClr val="000000"/>
              </a:solidFill>
              <a:latin typeface="Oswald Light"/>
              <a:ea typeface="Oswald Light"/>
              <a:cs typeface="Oswald Light"/>
              <a:sym typeface="Oswald Light"/>
            </a:endParaRPr>
          </a:p>
        </p:txBody>
      </p:sp>
      <p:pic>
        <p:nvPicPr>
          <p:cNvPr id="145" name="Google Shape;14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79800" y="4588875"/>
            <a:ext cx="1642450" cy="33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87072DDF-94E7-8642-0B4F-061A3C72D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4934" y="3941712"/>
            <a:ext cx="36195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4527946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27BA0"/>
        </a:solidFill>
        <a:effectLst/>
      </p:bgPr>
    </p:bg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9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4800" dirty="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TfgButton</a:t>
            </a:r>
            <a:endParaRPr sz="4800" dirty="0">
              <a:solidFill>
                <a:schemeClr val="lt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144" name="Google Shape;144;p29"/>
          <p:cNvSpPr txBox="1">
            <a:spLocks noGrp="1"/>
          </p:cNvSpPr>
          <p:nvPr>
            <p:ph type="body" idx="1"/>
          </p:nvPr>
        </p:nvSpPr>
        <p:spPr>
          <a:xfrm>
            <a:off x="457200" y="1063375"/>
            <a:ext cx="8229600" cy="386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rgbClr val="000000"/>
              </a:buClr>
              <a:buFont typeface="Oswald Light"/>
              <a:buChar char="➔"/>
            </a:pPr>
            <a:r>
              <a:rPr lang="it-IT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Quando si modifica lo stile saranno disponibili diversi set di impostazioni dell'aspetto</a:t>
            </a:r>
            <a:endParaRPr dirty="0">
              <a:solidFill>
                <a:srgbClr val="000000"/>
              </a:solidFill>
              <a:latin typeface="Oswald Light"/>
              <a:ea typeface="Oswald Light"/>
              <a:cs typeface="Oswald Light"/>
              <a:sym typeface="Oswald Light"/>
            </a:endParaRPr>
          </a:p>
        </p:txBody>
      </p:sp>
      <p:pic>
        <p:nvPicPr>
          <p:cNvPr id="145" name="Google Shape;14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79800" y="4588875"/>
            <a:ext cx="1642450" cy="33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750C1AC9-6A10-B3E9-5820-81C875086A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233" y="888078"/>
            <a:ext cx="3314700" cy="24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D0D6D164-D308-AE01-02B5-95EA8B305A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4557" y="971960"/>
            <a:ext cx="329565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579BDDC6-0FE2-6998-3B84-ED9F72AAFE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8222" y="1063375"/>
            <a:ext cx="3295650" cy="4019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3636193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27BA0"/>
        </a:solidFill>
        <a:effectLst/>
      </p:bgPr>
    </p:bg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9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4800" dirty="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TfgButton</a:t>
            </a:r>
            <a:endParaRPr sz="4800" dirty="0">
              <a:solidFill>
                <a:schemeClr val="lt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pic>
        <p:nvPicPr>
          <p:cNvPr id="145" name="Google Shape;14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79800" y="4588875"/>
            <a:ext cx="1642450" cy="33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3FAA25D0-5FA6-0C29-B478-DA2BD3838D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0415" y="1099886"/>
            <a:ext cx="2814266" cy="3837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4224430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27BA0"/>
        </a:solidFill>
        <a:effectLst/>
      </p:bgPr>
    </p:bg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9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sz="4800" dirty="0" err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TfgBottomSheetLayout</a:t>
            </a:r>
            <a:endParaRPr sz="4800" dirty="0">
              <a:solidFill>
                <a:schemeClr val="lt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144" name="Google Shape;144;p29"/>
          <p:cNvSpPr txBox="1">
            <a:spLocks noGrp="1"/>
          </p:cNvSpPr>
          <p:nvPr>
            <p:ph type="body" idx="1"/>
          </p:nvPr>
        </p:nvSpPr>
        <p:spPr>
          <a:xfrm>
            <a:off x="457200" y="1063375"/>
            <a:ext cx="8229600" cy="386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rgbClr val="000000"/>
              </a:buClr>
              <a:buFont typeface="Oswald Light"/>
              <a:buChar char="➔"/>
            </a:pPr>
            <a:r>
              <a:rPr lang="en-US" dirty="0" err="1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Questo</a:t>
            </a:r>
            <a:r>
              <a:rPr lang="en-US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componente</a:t>
            </a:r>
            <a:r>
              <a:rPr lang="en-US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permette</a:t>
            </a:r>
            <a:r>
              <a:rPr lang="en-US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 di </a:t>
            </a:r>
            <a:r>
              <a:rPr lang="en-US" dirty="0" err="1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organizzare</a:t>
            </a:r>
            <a:r>
              <a:rPr lang="en-US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 la </a:t>
            </a:r>
            <a:r>
              <a:rPr lang="en-US" dirty="0" err="1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visualizzazione</a:t>
            </a:r>
            <a:r>
              <a:rPr lang="en-US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dei</a:t>
            </a:r>
            <a:r>
              <a:rPr lang="en-US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contenuti</a:t>
            </a:r>
            <a:r>
              <a:rPr lang="en-US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 di </a:t>
            </a:r>
            <a:r>
              <a:rPr lang="en-US" dirty="0" err="1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dettaglio</a:t>
            </a:r>
            <a:r>
              <a:rPr lang="en-US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 in un </a:t>
            </a:r>
            <a:r>
              <a:rPr lang="en-US" dirty="0" err="1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pannello</a:t>
            </a:r>
            <a:r>
              <a:rPr lang="en-US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 a </a:t>
            </a:r>
            <a:r>
              <a:rPr lang="en-US" dirty="0" err="1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scorrimento</a:t>
            </a:r>
            <a:r>
              <a:rPr lang="en-US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nella</a:t>
            </a:r>
            <a:r>
              <a:rPr lang="en-US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parte</a:t>
            </a:r>
            <a:r>
              <a:rPr lang="en-US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inferiore</a:t>
            </a:r>
            <a:r>
              <a:rPr lang="en-US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dello</a:t>
            </a:r>
            <a:r>
              <a:rPr lang="en-US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schermo</a:t>
            </a:r>
            <a:endParaRPr lang="en-US" dirty="0">
              <a:solidFill>
                <a:srgbClr val="000000"/>
              </a:solidFill>
              <a:latin typeface="Oswald Light"/>
              <a:ea typeface="Oswald Light"/>
              <a:cs typeface="Oswald Light"/>
              <a:sym typeface="Oswald Light"/>
            </a:endParaRPr>
          </a:p>
          <a:p>
            <a:pPr lvl="0">
              <a:buClr>
                <a:srgbClr val="000000"/>
              </a:buClr>
              <a:buFont typeface="Oswald Light"/>
              <a:buChar char="➔"/>
            </a:pPr>
            <a:r>
              <a:rPr lang="en-US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La </a:t>
            </a:r>
            <a:r>
              <a:rPr lang="en-US" dirty="0" err="1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modalita</a:t>
            </a:r>
            <a:r>
              <a:rPr lang="en-US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Modale</a:t>
            </a:r>
            <a:r>
              <a:rPr lang="en-US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 è molto utile per la </a:t>
            </a:r>
            <a:r>
              <a:rPr lang="en-US" dirty="0" err="1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creazione</a:t>
            </a:r>
            <a:r>
              <a:rPr lang="en-US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 di menu </a:t>
            </a:r>
            <a:r>
              <a:rPr lang="en-US" dirty="0" err="1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contestuali</a:t>
            </a:r>
            <a:endParaRPr dirty="0">
              <a:solidFill>
                <a:srgbClr val="000000"/>
              </a:solidFill>
              <a:latin typeface="Oswald Light"/>
              <a:ea typeface="Oswald Light"/>
              <a:cs typeface="Oswald Light"/>
              <a:sym typeface="Oswald Light"/>
            </a:endParaRPr>
          </a:p>
        </p:txBody>
      </p:sp>
      <p:pic>
        <p:nvPicPr>
          <p:cNvPr id="145" name="Google Shape;14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79800" y="4588875"/>
            <a:ext cx="1642450" cy="33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E96F365B-D8D0-266F-CA66-BADFDDD27F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688" y="952458"/>
            <a:ext cx="3991898" cy="4031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8837565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27BA0"/>
        </a:solidFill>
        <a:effectLst/>
      </p:bgPr>
    </p:bg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9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sz="4800" dirty="0" err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TfgBottomSheetLayout</a:t>
            </a:r>
            <a:endParaRPr sz="4800" dirty="0">
              <a:solidFill>
                <a:schemeClr val="lt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144" name="Google Shape;144;p29"/>
          <p:cNvSpPr txBox="1">
            <a:spLocks noGrp="1"/>
          </p:cNvSpPr>
          <p:nvPr>
            <p:ph type="body" idx="1"/>
          </p:nvPr>
        </p:nvSpPr>
        <p:spPr>
          <a:xfrm>
            <a:off x="457200" y="1063375"/>
            <a:ext cx="8229600" cy="386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rgbClr val="000000"/>
              </a:buClr>
              <a:buFont typeface="Oswald Light"/>
              <a:buChar char="➔"/>
            </a:pPr>
            <a:r>
              <a:rPr lang="en-US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Un </a:t>
            </a:r>
            <a:r>
              <a:rPr lang="en-US" dirty="0" err="1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componente</a:t>
            </a:r>
            <a:r>
              <a:rPr lang="en-US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fgBottomSheetLayout</a:t>
            </a:r>
            <a:r>
              <a:rPr lang="en-US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può</a:t>
            </a:r>
            <a:r>
              <a:rPr lang="en-US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trovarsi</a:t>
            </a:r>
            <a:r>
              <a:rPr lang="en-US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 in 3 </a:t>
            </a:r>
            <a:r>
              <a:rPr lang="en-US" dirty="0" err="1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stati</a:t>
            </a:r>
            <a:r>
              <a:rPr lang="en-US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:</a:t>
            </a:r>
          </a:p>
          <a:p>
            <a:pPr lvl="1">
              <a:buClr>
                <a:srgbClr val="000000"/>
              </a:buClr>
              <a:buFont typeface="Oswald Light"/>
              <a:buChar char="➔"/>
            </a:pPr>
            <a:r>
              <a:rPr lang="en-US" b="1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Expanded</a:t>
            </a:r>
          </a:p>
          <a:p>
            <a:pPr lvl="1">
              <a:buClr>
                <a:srgbClr val="000000"/>
              </a:buClr>
              <a:buFont typeface="Oswald Light"/>
              <a:buChar char="➔"/>
            </a:pPr>
            <a:r>
              <a:rPr lang="en-US" b="1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Collapsed</a:t>
            </a:r>
          </a:p>
          <a:p>
            <a:pPr lvl="1">
              <a:buClr>
                <a:srgbClr val="000000"/>
              </a:buClr>
              <a:buFont typeface="Oswald Light"/>
              <a:buChar char="➔"/>
            </a:pPr>
            <a:r>
              <a:rPr lang="en-US" b="1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Hidden</a:t>
            </a:r>
            <a:endParaRPr b="1" dirty="0">
              <a:solidFill>
                <a:srgbClr val="000000"/>
              </a:solidFill>
              <a:latin typeface="Oswald Light"/>
              <a:ea typeface="Oswald Light"/>
              <a:cs typeface="Oswald Light"/>
              <a:sym typeface="Oswald Light"/>
            </a:endParaRPr>
          </a:p>
        </p:txBody>
      </p:sp>
      <p:pic>
        <p:nvPicPr>
          <p:cNvPr id="145" name="Google Shape;14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79800" y="4588875"/>
            <a:ext cx="1642450" cy="33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55B10F13-B08D-1AF2-8C37-A4F51AAE36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584" y="205978"/>
            <a:ext cx="2160000" cy="4806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BB2C2663-05E2-2AF0-0E11-CDC9C02EA6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000" y="205978"/>
            <a:ext cx="2160000" cy="4806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>
            <a:extLst>
              <a:ext uri="{FF2B5EF4-FFF2-40B4-BE49-F238E27FC236}">
                <a16:creationId xmlns:a16="http://schemas.microsoft.com/office/drawing/2014/main" id="{39E6AF6D-B5FB-FA97-44EF-A36881C341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5061" y="205978"/>
            <a:ext cx="2160000" cy="4806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1970971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27BA0"/>
        </a:solidFill>
        <a:effectLst/>
      </p:bgPr>
    </p:bg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9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4800" dirty="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Clipboard</a:t>
            </a:r>
            <a:endParaRPr sz="4800" dirty="0">
              <a:solidFill>
                <a:schemeClr val="lt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144" name="Google Shape;144;p29"/>
          <p:cNvSpPr txBox="1">
            <a:spLocks noGrp="1"/>
          </p:cNvSpPr>
          <p:nvPr>
            <p:ph type="body" idx="1"/>
          </p:nvPr>
        </p:nvSpPr>
        <p:spPr>
          <a:xfrm>
            <a:off x="457200" y="1063375"/>
            <a:ext cx="8229600" cy="386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Oswald Light"/>
              <a:buChar char="➔"/>
            </a:pPr>
            <a:r>
              <a:rPr lang="en-US" dirty="0" err="1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Implementato</a:t>
            </a:r>
            <a:r>
              <a:rPr lang="en-US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 un nuovo </a:t>
            </a:r>
            <a:r>
              <a:rPr lang="en-US" dirty="0" err="1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servizio</a:t>
            </a:r>
            <a:r>
              <a:rPr lang="en-US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multipiattaforma</a:t>
            </a:r>
            <a:r>
              <a:rPr lang="en-US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 per </a:t>
            </a:r>
            <a:r>
              <a:rPr lang="en-US" dirty="0" err="1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lavorare</a:t>
            </a:r>
            <a:r>
              <a:rPr lang="en-US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 con la clipboard: </a:t>
            </a:r>
            <a:r>
              <a:rPr lang="en-US" dirty="0" err="1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FGX.Clipboard.TfgClipboardService</a:t>
            </a:r>
            <a:endParaRPr lang="en-US" dirty="0">
              <a:solidFill>
                <a:srgbClr val="000000"/>
              </a:solidFill>
              <a:latin typeface="Oswald Light"/>
              <a:ea typeface="Oswald Light"/>
              <a:cs typeface="Oswald Light"/>
              <a:sym typeface="Oswald Light"/>
            </a:endParaRPr>
          </a:p>
          <a:p>
            <a: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Oswald Light"/>
              <a:buChar char="➔"/>
            </a:pPr>
            <a:r>
              <a:rPr lang="en-US" dirty="0" err="1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Essendo</a:t>
            </a:r>
            <a:r>
              <a:rPr lang="en-US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 un </a:t>
            </a:r>
            <a:r>
              <a:rPr lang="en-US" dirty="0" err="1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servizio</a:t>
            </a:r>
            <a:r>
              <a:rPr lang="en-US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 la </a:t>
            </a:r>
            <a:r>
              <a:rPr lang="en-US" dirty="0" err="1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gestione</a:t>
            </a:r>
            <a:r>
              <a:rPr lang="en-US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 è cross application</a:t>
            </a:r>
            <a:endParaRPr dirty="0">
              <a:solidFill>
                <a:srgbClr val="000000"/>
              </a:solidFill>
              <a:latin typeface="Oswald Light"/>
              <a:ea typeface="Oswald Light"/>
              <a:cs typeface="Oswald Light"/>
              <a:sym typeface="Oswald Light"/>
            </a:endParaRPr>
          </a:p>
        </p:txBody>
      </p:sp>
      <p:pic>
        <p:nvPicPr>
          <p:cNvPr id="145" name="Google Shape;14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79800" y="4588875"/>
            <a:ext cx="1642450" cy="337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40157631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27BA0"/>
        </a:solidFill>
        <a:effectLst/>
      </p:bgPr>
    </p:bg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9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4800" dirty="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TfgListMenu</a:t>
            </a:r>
            <a:endParaRPr sz="4800" dirty="0">
              <a:solidFill>
                <a:schemeClr val="lt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144" name="Google Shape;144;p29"/>
          <p:cNvSpPr txBox="1">
            <a:spLocks noGrp="1"/>
          </p:cNvSpPr>
          <p:nvPr>
            <p:ph type="body" idx="1"/>
          </p:nvPr>
        </p:nvSpPr>
        <p:spPr>
          <a:xfrm>
            <a:off x="444800" y="1063375"/>
            <a:ext cx="8229600" cy="386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Oswald Light"/>
              <a:buChar char="➔"/>
            </a:pPr>
            <a:r>
              <a:rPr lang="en-US" dirty="0" err="1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Componente</a:t>
            </a:r>
            <a:r>
              <a:rPr lang="en-US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presente</a:t>
            </a:r>
            <a:r>
              <a:rPr lang="en-US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 fin </a:t>
            </a:r>
            <a:r>
              <a:rPr lang="en-US" dirty="0" err="1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dalle</a:t>
            </a:r>
            <a:r>
              <a:rPr lang="en-US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 prime </a:t>
            </a:r>
            <a:r>
              <a:rPr lang="en-US" dirty="0" err="1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versioni</a:t>
            </a:r>
            <a:r>
              <a:rPr lang="en-US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 ma con un </a:t>
            </a:r>
            <a:r>
              <a:rPr lang="en-US" dirty="0" err="1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limitato</a:t>
            </a:r>
            <a:r>
              <a:rPr lang="en-US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supporto</a:t>
            </a:r>
            <a:r>
              <a:rPr lang="en-US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alla</a:t>
            </a:r>
            <a:r>
              <a:rPr lang="en-US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gestione</a:t>
            </a:r>
            <a:r>
              <a:rPr lang="en-US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dei</a:t>
            </a:r>
            <a:r>
              <a:rPr lang="en-US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colori</a:t>
            </a:r>
            <a:endParaRPr lang="en-US" dirty="0">
              <a:solidFill>
                <a:srgbClr val="000000"/>
              </a:solidFill>
              <a:latin typeface="Oswald Light"/>
              <a:ea typeface="Oswald Light"/>
              <a:cs typeface="Oswald Light"/>
              <a:sym typeface="Oswald Light"/>
            </a:endParaRPr>
          </a:p>
          <a:p>
            <a: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Oswald Light"/>
              <a:buChar char="➔"/>
            </a:pPr>
            <a:r>
              <a:rPr lang="en-US" dirty="0" err="1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Aggiunta</a:t>
            </a:r>
            <a:r>
              <a:rPr lang="en-US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 la </a:t>
            </a:r>
            <a:r>
              <a:rPr lang="en-US" dirty="0" err="1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proprietà</a:t>
            </a:r>
            <a:r>
              <a:rPr lang="en-US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 Appearance per </a:t>
            </a:r>
            <a:r>
              <a:rPr lang="en-US" dirty="0" err="1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una</a:t>
            </a:r>
            <a:r>
              <a:rPr lang="en-US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migliore</a:t>
            </a:r>
            <a:r>
              <a:rPr lang="en-US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customizzazione</a:t>
            </a:r>
            <a:r>
              <a:rPr lang="en-US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dei</a:t>
            </a:r>
            <a:r>
              <a:rPr lang="en-US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colori</a:t>
            </a:r>
            <a:r>
              <a:rPr lang="en-US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 e del </a:t>
            </a:r>
            <a:r>
              <a:rPr lang="en-US" dirty="0" err="1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ridisegno</a:t>
            </a:r>
            <a:r>
              <a:rPr lang="en-US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delle</a:t>
            </a:r>
            <a:r>
              <a:rPr lang="en-US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icone</a:t>
            </a:r>
            <a:r>
              <a:rPr lang="en-US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 associate senza </a:t>
            </a:r>
            <a:r>
              <a:rPr lang="en-US" dirty="0" err="1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duplicazione</a:t>
            </a:r>
            <a:r>
              <a:rPr lang="en-US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delle</a:t>
            </a:r>
            <a:r>
              <a:rPr lang="en-US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stesse</a:t>
            </a:r>
            <a:r>
              <a:rPr lang="en-US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 in </a:t>
            </a:r>
            <a:r>
              <a:rPr lang="en-US" dirty="0" err="1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relazione</a:t>
            </a:r>
            <a:r>
              <a:rPr lang="en-US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 ai </a:t>
            </a:r>
            <a:r>
              <a:rPr lang="en-US" dirty="0" err="1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temi</a:t>
            </a:r>
            <a:r>
              <a:rPr lang="en-US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dell’applicazione</a:t>
            </a:r>
            <a:endParaRPr lang="en-US" dirty="0">
              <a:solidFill>
                <a:srgbClr val="000000"/>
              </a:solidFill>
              <a:latin typeface="Oswald Light"/>
              <a:ea typeface="Oswald Light"/>
              <a:cs typeface="Oswald Light"/>
              <a:sym typeface="Oswald Light"/>
            </a:endParaRPr>
          </a:p>
        </p:txBody>
      </p:sp>
      <p:pic>
        <p:nvPicPr>
          <p:cNvPr id="145" name="Google Shape;14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79800" y="4588875"/>
            <a:ext cx="1642450" cy="33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C8B55FE6-1693-C9F8-6592-930C6C826D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195" y="205978"/>
            <a:ext cx="5434000" cy="39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4D3776C8-454E-821A-4785-45AF85874D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7100" y="3318296"/>
            <a:ext cx="6915150" cy="1647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1016710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1"/>
          <p:cNvSpPr txBox="1"/>
          <p:nvPr/>
        </p:nvSpPr>
        <p:spPr>
          <a:xfrm>
            <a:off x="200275" y="110600"/>
            <a:ext cx="4342500" cy="49116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it-IT" sz="2600" b="1" dirty="0">
              <a:solidFill>
                <a:schemeClr val="accent1"/>
              </a:solidFill>
              <a:latin typeface="Syncopate"/>
              <a:ea typeface="Syncopate"/>
              <a:cs typeface="Syncopate"/>
              <a:sym typeface="Syncopate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it-IT" sz="2600" b="1" dirty="0">
              <a:solidFill>
                <a:schemeClr val="accent1"/>
              </a:solidFill>
              <a:latin typeface="Syncopate"/>
              <a:ea typeface="Syncopate"/>
              <a:cs typeface="Syncopate"/>
              <a:sym typeface="Syncopate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it-IT" sz="3600" b="1" dirty="0">
              <a:solidFill>
                <a:schemeClr val="accent1"/>
              </a:solidFill>
              <a:latin typeface="Syncopate"/>
              <a:ea typeface="Syncopate"/>
              <a:cs typeface="Syncopate"/>
              <a:sym typeface="Syncopate"/>
            </a:endParaRPr>
          </a:p>
        </p:txBody>
      </p:sp>
      <p:sp>
        <p:nvSpPr>
          <p:cNvPr id="87" name="Google Shape;87;p21"/>
          <p:cNvSpPr txBox="1">
            <a:spLocks noGrp="1"/>
          </p:cNvSpPr>
          <p:nvPr>
            <p:ph type="body" idx="1"/>
          </p:nvPr>
        </p:nvSpPr>
        <p:spPr>
          <a:xfrm>
            <a:off x="4706525" y="0"/>
            <a:ext cx="4437300" cy="5143500"/>
          </a:xfrm>
          <a:prstGeom prst="rect">
            <a:avLst/>
          </a:prstGeom>
          <a:gradFill>
            <a:gsLst>
              <a:gs pos="0">
                <a:srgbClr val="0B5394"/>
              </a:gs>
              <a:gs pos="100000">
                <a:srgbClr val="6D9EEB"/>
              </a:gs>
            </a:gsLst>
            <a:lin ang="16200038" scaled="0"/>
          </a:gra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it"/>
              <a:t> </a:t>
            </a:r>
            <a:endParaRPr/>
          </a:p>
        </p:txBody>
      </p:sp>
      <p:pic>
        <p:nvPicPr>
          <p:cNvPr id="88" name="Google Shape;8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20975" y="4218800"/>
            <a:ext cx="2008399" cy="80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82775" y="502025"/>
            <a:ext cx="3684800" cy="12283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86;p21">
            <a:extLst>
              <a:ext uri="{FF2B5EF4-FFF2-40B4-BE49-F238E27FC236}">
                <a16:creationId xmlns:a16="http://schemas.microsoft.com/office/drawing/2014/main" id="{87A083BD-71E5-B050-6337-59D47BC8EA33}"/>
              </a:ext>
            </a:extLst>
          </p:cNvPr>
          <p:cNvSpPr txBox="1"/>
          <p:nvPr/>
        </p:nvSpPr>
        <p:spPr>
          <a:xfrm>
            <a:off x="200275" y="110600"/>
            <a:ext cx="4342500" cy="49116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600" b="1" dirty="0">
              <a:solidFill>
                <a:schemeClr val="accent1"/>
              </a:solidFill>
              <a:latin typeface="Syncopate"/>
              <a:ea typeface="Syncopate"/>
              <a:cs typeface="Syncopate"/>
              <a:sym typeface="Syncopate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600" b="1" dirty="0">
              <a:solidFill>
                <a:schemeClr val="accent1"/>
              </a:solidFill>
              <a:latin typeface="Syncopate"/>
              <a:ea typeface="Syncopate"/>
              <a:cs typeface="Syncopate"/>
              <a:sym typeface="Syncopate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 b="1" dirty="0">
              <a:solidFill>
                <a:schemeClr val="accent1"/>
              </a:solidFill>
              <a:latin typeface="Syncopate"/>
              <a:ea typeface="Syncopate"/>
              <a:cs typeface="Syncopate"/>
              <a:sym typeface="Syncopate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600" b="1" dirty="0">
              <a:solidFill>
                <a:schemeClr val="accent1"/>
              </a:solidFill>
              <a:latin typeface="Syncopate"/>
              <a:ea typeface="Syncopate"/>
              <a:cs typeface="Syncopate"/>
              <a:sym typeface="Syncopate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2600" b="1" dirty="0">
              <a:solidFill>
                <a:srgbClr val="38761D"/>
              </a:solidFill>
              <a:latin typeface="Syncopate"/>
              <a:ea typeface="Syncopate"/>
              <a:cs typeface="Syncopate"/>
              <a:sym typeface="Syncopate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2600" b="1" dirty="0">
              <a:solidFill>
                <a:srgbClr val="38761D"/>
              </a:solidFill>
              <a:latin typeface="Syncopate"/>
              <a:ea typeface="Syncopate"/>
              <a:cs typeface="Syncopate"/>
              <a:sym typeface="Syncopate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 dirty="0">
                <a:solidFill>
                  <a:srgbClr val="38761D"/>
                </a:solidFill>
                <a:latin typeface="Syncopate"/>
                <a:ea typeface="Syncopate"/>
                <a:cs typeface="Syncopate"/>
                <a:sym typeface="Syncopate"/>
              </a:rPr>
              <a:t>Claudio Piffer</a:t>
            </a:r>
            <a:endParaRPr sz="2600" dirty="0">
              <a:latin typeface="Syncopate"/>
              <a:ea typeface="Syncopate"/>
              <a:cs typeface="Syncopate"/>
              <a:sym typeface="Syncopate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400" dirty="0">
                <a:latin typeface="Syncopate"/>
                <a:ea typeface="Syncopate"/>
                <a:cs typeface="Syncopate"/>
                <a:sym typeface="Syncopate"/>
              </a:rPr>
              <a:t>PC Soft</a:t>
            </a:r>
            <a:endParaRPr sz="2400" b="1" dirty="0">
              <a:solidFill>
                <a:srgbClr val="38761D"/>
              </a:solidFill>
              <a:latin typeface="Syncopate"/>
              <a:ea typeface="Syncopate"/>
              <a:cs typeface="Syncopate"/>
              <a:sym typeface="Syncopate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latin typeface="Syncopate"/>
              <a:ea typeface="Syncopate"/>
              <a:cs typeface="Syncopate"/>
              <a:sym typeface="Syncopate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600" b="1" dirty="0">
              <a:solidFill>
                <a:srgbClr val="38761D"/>
              </a:solidFill>
              <a:latin typeface="Syncopate"/>
              <a:ea typeface="Syncopate"/>
              <a:cs typeface="Syncopate"/>
              <a:sym typeface="Syncopate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100" b="1" dirty="0" err="1">
                <a:solidFill>
                  <a:srgbClr val="38761D"/>
                </a:solidFill>
                <a:latin typeface="Syncopate"/>
                <a:ea typeface="Syncopate"/>
                <a:cs typeface="Syncopate"/>
                <a:sym typeface="Syncopate"/>
              </a:rPr>
              <a:t>Claudio.piffer</a:t>
            </a:r>
            <a:r>
              <a:rPr lang="it-IT" sz="1100" b="1" dirty="0">
                <a:solidFill>
                  <a:srgbClr val="38761D"/>
                </a:solidFill>
                <a:latin typeface="Syncopate"/>
                <a:ea typeface="Syncopate"/>
                <a:cs typeface="Syncopate"/>
                <a:sym typeface="Syncopate"/>
              </a:rPr>
              <a:t> @gmail.com</a:t>
            </a:r>
            <a:endParaRPr sz="1100" b="1" dirty="0">
              <a:solidFill>
                <a:srgbClr val="38761D"/>
              </a:solidFill>
              <a:latin typeface="Syncopate"/>
              <a:ea typeface="Syncopate"/>
              <a:cs typeface="Syncopate"/>
              <a:sym typeface="Syncopate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 b="1" dirty="0">
              <a:solidFill>
                <a:srgbClr val="38761D"/>
              </a:solidFill>
              <a:latin typeface="Syncopate"/>
              <a:ea typeface="Syncopate"/>
              <a:cs typeface="Syncopate"/>
              <a:sym typeface="Syncopat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latin typeface="Syncopate"/>
              <a:ea typeface="Syncopate"/>
              <a:cs typeface="Syncopate"/>
              <a:sym typeface="Syncopate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rgbClr val="38761D"/>
              </a:solidFill>
              <a:latin typeface="Doppio One"/>
              <a:ea typeface="Doppio One"/>
              <a:cs typeface="Doppio One"/>
              <a:sym typeface="Doppio One"/>
            </a:endParaRPr>
          </a:p>
        </p:txBody>
      </p:sp>
      <p:pic>
        <p:nvPicPr>
          <p:cNvPr id="8" name="Google Shape;89;p21">
            <a:extLst>
              <a:ext uri="{FF2B5EF4-FFF2-40B4-BE49-F238E27FC236}">
                <a16:creationId xmlns:a16="http://schemas.microsoft.com/office/drawing/2014/main" id="{3396E276-148A-4FB4-1F9E-964B842E214F}"/>
              </a:ext>
            </a:extLst>
          </p:cNvPr>
          <p:cNvPicPr preferRelativeResize="0"/>
          <p:nvPr/>
        </p:nvPicPr>
        <p:blipFill>
          <a:blip r:embed="rId5"/>
          <a:srcRect/>
          <a:stretch/>
        </p:blipFill>
        <p:spPr>
          <a:xfrm>
            <a:off x="1166040" y="391524"/>
            <a:ext cx="2410970" cy="19549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27BA0"/>
        </a:solidFill>
        <a:effectLst/>
      </p:bgPr>
    </p:bg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9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4800" dirty="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TfgListMenu</a:t>
            </a:r>
            <a:endParaRPr sz="4800" dirty="0">
              <a:solidFill>
                <a:schemeClr val="lt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144" name="Google Shape;144;p29"/>
          <p:cNvSpPr txBox="1">
            <a:spLocks noGrp="1"/>
          </p:cNvSpPr>
          <p:nvPr>
            <p:ph type="body" idx="1"/>
          </p:nvPr>
        </p:nvSpPr>
        <p:spPr>
          <a:xfrm>
            <a:off x="444800" y="1063375"/>
            <a:ext cx="8229600" cy="386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rgbClr val="000000"/>
              </a:buClr>
              <a:buFont typeface="Oswald Light"/>
              <a:buChar char="➔"/>
            </a:pPr>
            <a:r>
              <a:rPr lang="it-IT" sz="2900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Dalla versione 1.9.4 nel componente </a:t>
            </a:r>
            <a:r>
              <a:rPr lang="it-IT" sz="2900" dirty="0" err="1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TfgCollectionView</a:t>
            </a:r>
            <a:r>
              <a:rPr lang="it-IT" sz="2900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 è stato introdotto lo style menu</a:t>
            </a:r>
          </a:p>
        </p:txBody>
      </p:sp>
      <p:pic>
        <p:nvPicPr>
          <p:cNvPr id="145" name="Google Shape;14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79800" y="4588875"/>
            <a:ext cx="1642450" cy="33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B5D222DA-58C8-B92B-0056-70506CFF06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163" y="240840"/>
            <a:ext cx="6543675" cy="290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F3FEFE6E-9A9C-EF6F-F0FE-6D34175194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7962" y="634678"/>
            <a:ext cx="3571875" cy="440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5661462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27BA0"/>
        </a:solidFill>
        <a:effectLst/>
      </p:bgPr>
    </p:bg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9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4800" dirty="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TfgToast</a:t>
            </a:r>
            <a:endParaRPr sz="4800" dirty="0">
              <a:solidFill>
                <a:schemeClr val="lt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144" name="Google Shape;144;p29"/>
          <p:cNvSpPr txBox="1">
            <a:spLocks noGrp="1"/>
          </p:cNvSpPr>
          <p:nvPr>
            <p:ph type="body" idx="1"/>
          </p:nvPr>
        </p:nvSpPr>
        <p:spPr>
          <a:xfrm>
            <a:off x="457200" y="1063375"/>
            <a:ext cx="8229600" cy="386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Oswald Light"/>
              <a:buChar char="➔"/>
            </a:pPr>
            <a:r>
              <a:rPr lang="en-US" dirty="0" err="1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Massaggio</a:t>
            </a:r>
            <a:r>
              <a:rPr lang="en-US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 di </a:t>
            </a:r>
            <a:r>
              <a:rPr lang="en-US" dirty="0" err="1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notifica</a:t>
            </a:r>
            <a:r>
              <a:rPr lang="en-US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multipiattaforma</a:t>
            </a:r>
            <a:r>
              <a:rPr lang="en-US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 (in iOS </a:t>
            </a:r>
            <a:r>
              <a:rPr lang="en-US" dirty="0" err="1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sono</a:t>
            </a:r>
            <a:r>
              <a:rPr lang="en-US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gli</a:t>
            </a:r>
            <a:r>
              <a:rPr lang="en-US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avvisi</a:t>
            </a:r>
            <a:r>
              <a:rPr lang="en-US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 popup)</a:t>
            </a:r>
          </a:p>
          <a:p>
            <a: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Oswald Light"/>
              <a:buChar char="➔"/>
            </a:pPr>
            <a:r>
              <a:rPr lang="en-US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Per </a:t>
            </a:r>
            <a:r>
              <a:rPr lang="en-US" dirty="0" err="1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creare</a:t>
            </a:r>
            <a:r>
              <a:rPr lang="en-US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 un nuovo </a:t>
            </a:r>
            <a:r>
              <a:rPr lang="en-US" dirty="0" err="1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messaggio</a:t>
            </a:r>
            <a:r>
              <a:rPr lang="en-US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 toast </a:t>
            </a:r>
            <a:r>
              <a:rPr lang="en-US" dirty="0" err="1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utilizzare</a:t>
            </a:r>
            <a:r>
              <a:rPr lang="en-US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 la </a:t>
            </a:r>
            <a:r>
              <a:rPr lang="en-US" dirty="0" err="1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nuova</a:t>
            </a:r>
            <a:r>
              <a:rPr lang="en-US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architettura</a:t>
            </a:r>
            <a:r>
              <a:rPr lang="en-US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TfgToastFactory</a:t>
            </a:r>
            <a:endParaRPr dirty="0">
              <a:solidFill>
                <a:srgbClr val="000000"/>
              </a:solidFill>
              <a:latin typeface="Oswald Light"/>
              <a:ea typeface="Oswald Light"/>
              <a:cs typeface="Oswald Light"/>
              <a:sym typeface="Oswald Light"/>
            </a:endParaRPr>
          </a:p>
        </p:txBody>
      </p:sp>
      <p:pic>
        <p:nvPicPr>
          <p:cNvPr id="145" name="Google Shape;14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79800" y="4588875"/>
            <a:ext cx="1642450" cy="33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549CD1A7-B1DE-BB88-70E8-52C3C85185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0543" y="2811325"/>
            <a:ext cx="4162425" cy="2114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9573708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27BA0"/>
        </a:solidFill>
        <a:effectLst/>
      </p:bgPr>
    </p:bg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9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2800" dirty="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TfgVirtualListPicker e TfgNumberListPicker</a:t>
            </a:r>
            <a:endParaRPr sz="2800" dirty="0">
              <a:solidFill>
                <a:schemeClr val="lt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144" name="Google Shape;144;p29"/>
          <p:cNvSpPr txBox="1">
            <a:spLocks noGrp="1"/>
          </p:cNvSpPr>
          <p:nvPr>
            <p:ph type="body" idx="1"/>
          </p:nvPr>
        </p:nvSpPr>
        <p:spPr>
          <a:xfrm>
            <a:off x="457200" y="1063375"/>
            <a:ext cx="8229600" cy="386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Oswald Light"/>
              <a:buChar char="➔"/>
            </a:pPr>
            <a:r>
              <a:rPr lang="en-US" dirty="0" err="1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Componenti</a:t>
            </a:r>
            <a:r>
              <a:rPr lang="en-US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che</a:t>
            </a:r>
            <a:r>
              <a:rPr lang="en-US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permettono</a:t>
            </a:r>
            <a:r>
              <a:rPr lang="en-US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 di </a:t>
            </a:r>
            <a:r>
              <a:rPr lang="en-US" dirty="0" err="1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selezionare</a:t>
            </a:r>
            <a:r>
              <a:rPr lang="en-US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 un </a:t>
            </a:r>
            <a:r>
              <a:rPr lang="en-US" dirty="0" err="1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valore</a:t>
            </a:r>
            <a:r>
              <a:rPr lang="en-US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 da un </a:t>
            </a:r>
            <a:r>
              <a:rPr lang="en-US" dirty="0" err="1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elenco</a:t>
            </a:r>
            <a:r>
              <a:rPr lang="en-US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visualizzato</a:t>
            </a:r>
            <a:r>
              <a:rPr lang="en-US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 come </a:t>
            </a:r>
            <a:r>
              <a:rPr lang="en-US" dirty="0" err="1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lista</a:t>
            </a:r>
            <a:r>
              <a:rPr lang="en-US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 a </a:t>
            </a:r>
            <a:r>
              <a:rPr lang="en-US" dirty="0" err="1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rotazione</a:t>
            </a:r>
            <a:endParaRPr dirty="0">
              <a:solidFill>
                <a:srgbClr val="000000"/>
              </a:solidFill>
              <a:latin typeface="Oswald Light"/>
              <a:ea typeface="Oswald Light"/>
              <a:cs typeface="Oswald Light"/>
              <a:sym typeface="Oswald Light"/>
            </a:endParaRPr>
          </a:p>
        </p:txBody>
      </p:sp>
      <p:pic>
        <p:nvPicPr>
          <p:cNvPr id="145" name="Google Shape;14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79800" y="4588875"/>
            <a:ext cx="1642450" cy="33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3030E02C-02D0-234F-AC8E-DD629483E3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5175" y="965875"/>
            <a:ext cx="5157778" cy="39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2448321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27BA0"/>
        </a:solidFill>
        <a:effectLst/>
      </p:bgPr>
    </p:bg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9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4800" dirty="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Notifiche Push</a:t>
            </a:r>
            <a:endParaRPr sz="4800" dirty="0">
              <a:solidFill>
                <a:schemeClr val="lt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144" name="Google Shape;144;p29"/>
          <p:cNvSpPr txBox="1">
            <a:spLocks noGrp="1"/>
          </p:cNvSpPr>
          <p:nvPr>
            <p:ph type="body" idx="1"/>
          </p:nvPr>
        </p:nvSpPr>
        <p:spPr>
          <a:xfrm>
            <a:off x="457200" y="1063375"/>
            <a:ext cx="8229600" cy="386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Oswald Light"/>
              <a:buChar char="➔"/>
            </a:pPr>
            <a:r>
              <a:rPr lang="en-US" dirty="0" err="1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Aggiunto</a:t>
            </a:r>
            <a:r>
              <a:rPr lang="en-US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 un nuovo </a:t>
            </a:r>
            <a:r>
              <a:rPr lang="en-US" dirty="0" err="1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componente</a:t>
            </a:r>
            <a:r>
              <a:rPr lang="en-US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 per la </a:t>
            </a:r>
            <a:r>
              <a:rPr lang="en-US" dirty="0" err="1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gestione</a:t>
            </a:r>
            <a:r>
              <a:rPr lang="en-US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delle</a:t>
            </a:r>
            <a:r>
              <a:rPr lang="en-US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notifiche</a:t>
            </a:r>
            <a:r>
              <a:rPr lang="en-US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 Push </a:t>
            </a:r>
            <a:r>
              <a:rPr lang="en-US" dirty="0" err="1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multipiattaforma</a:t>
            </a:r>
            <a:r>
              <a:rPr lang="en-US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: </a:t>
            </a:r>
            <a:r>
              <a:rPr lang="en-US" dirty="0" err="1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TfgPushNotificationService</a:t>
            </a:r>
            <a:endParaRPr lang="en-US" dirty="0">
              <a:solidFill>
                <a:srgbClr val="000000"/>
              </a:solidFill>
              <a:latin typeface="Oswald Light"/>
              <a:ea typeface="Oswald Light"/>
              <a:cs typeface="Oswald Light"/>
              <a:sym typeface="Oswald Light"/>
            </a:endParaRPr>
          </a:p>
          <a:p>
            <a: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Oswald Light"/>
              <a:buChar char="➔"/>
            </a:pPr>
            <a:r>
              <a:rPr lang="en-US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E’ un wrapper del </a:t>
            </a:r>
            <a:r>
              <a:rPr lang="en-US" dirty="0" err="1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servizio</a:t>
            </a:r>
            <a:r>
              <a:rPr lang="en-US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 push </a:t>
            </a:r>
            <a:r>
              <a:rPr lang="en-US" dirty="0" err="1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esposto</a:t>
            </a:r>
            <a:r>
              <a:rPr lang="en-US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dalla</a:t>
            </a:r>
            <a:r>
              <a:rPr lang="en-US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 RTL </a:t>
            </a:r>
            <a:r>
              <a:rPr lang="en-US" dirty="0" err="1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che</a:t>
            </a:r>
            <a:r>
              <a:rPr lang="en-US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semplifica</a:t>
            </a:r>
            <a:r>
              <a:rPr lang="en-US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l’attività</a:t>
            </a:r>
            <a:r>
              <a:rPr lang="en-US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 di </a:t>
            </a:r>
            <a:r>
              <a:rPr lang="en-US" dirty="0" err="1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gestione</a:t>
            </a:r>
            <a:r>
              <a:rPr lang="en-US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delle</a:t>
            </a:r>
            <a:r>
              <a:rPr lang="en-US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notifiche</a:t>
            </a:r>
            <a:r>
              <a:rPr lang="en-US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stesse</a:t>
            </a:r>
            <a:endParaRPr dirty="0">
              <a:solidFill>
                <a:srgbClr val="000000"/>
              </a:solidFill>
              <a:latin typeface="Oswald Light"/>
              <a:ea typeface="Oswald Light"/>
              <a:cs typeface="Oswald Light"/>
              <a:sym typeface="Oswald Light"/>
            </a:endParaRPr>
          </a:p>
        </p:txBody>
      </p:sp>
      <p:pic>
        <p:nvPicPr>
          <p:cNvPr id="145" name="Google Shape;14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79800" y="4588875"/>
            <a:ext cx="1642450" cy="337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67648553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27BA0"/>
        </a:solidFill>
        <a:effectLst/>
      </p:bgPr>
    </p:bg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9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4800" dirty="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Notifiche Push</a:t>
            </a:r>
            <a:endParaRPr sz="4800" dirty="0">
              <a:solidFill>
                <a:schemeClr val="lt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 useBgFill="1">
        <p:nvSpPr>
          <p:cNvPr id="144" name="Google Shape;144;p29"/>
          <p:cNvSpPr txBox="1">
            <a:spLocks noGrp="1"/>
          </p:cNvSpPr>
          <p:nvPr>
            <p:ph type="body" idx="1"/>
          </p:nvPr>
        </p:nvSpPr>
        <p:spPr>
          <a:xfrm>
            <a:off x="457200" y="1063375"/>
            <a:ext cx="8229600" cy="386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Oswald Light"/>
              <a:buChar char="➔"/>
            </a:pPr>
            <a:r>
              <a:rPr lang="en-US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Il </a:t>
            </a:r>
            <a:r>
              <a:rPr lang="en-US" dirty="0" err="1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componente</a:t>
            </a:r>
            <a:r>
              <a:rPr lang="en-US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TfgPushNotificationService</a:t>
            </a:r>
            <a:r>
              <a:rPr lang="en-US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lavora</a:t>
            </a:r>
            <a:r>
              <a:rPr lang="en-US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sia</a:t>
            </a:r>
            <a:r>
              <a:rPr lang="en-US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 con Android </a:t>
            </a:r>
            <a:r>
              <a:rPr lang="en-US" dirty="0" err="1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che</a:t>
            </a:r>
            <a:r>
              <a:rPr lang="en-US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 con iOS. Per Android </a:t>
            </a:r>
            <a:r>
              <a:rPr lang="en-US" dirty="0" err="1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utilizza</a:t>
            </a:r>
            <a:r>
              <a:rPr lang="en-US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 Firebase </a:t>
            </a:r>
            <a:r>
              <a:rPr lang="en-US" dirty="0" err="1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mentre</a:t>
            </a:r>
            <a:r>
              <a:rPr lang="en-US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 per iOS il </a:t>
            </a:r>
            <a:r>
              <a:rPr lang="en-US" dirty="0" err="1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servizio</a:t>
            </a:r>
            <a:r>
              <a:rPr lang="en-US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 Apple Push Notification Service</a:t>
            </a:r>
          </a:p>
          <a:p>
            <a: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Oswald Light"/>
              <a:buChar char="➔"/>
            </a:pPr>
            <a:r>
              <a:rPr lang="en-US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La </a:t>
            </a:r>
            <a:r>
              <a:rPr lang="en-US" dirty="0" err="1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configurazione</a:t>
            </a:r>
            <a:r>
              <a:rPr lang="en-US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 di base del </a:t>
            </a:r>
            <a:r>
              <a:rPr lang="en-US" dirty="0" err="1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componente</a:t>
            </a:r>
            <a:r>
              <a:rPr lang="en-US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 (dopo aver </a:t>
            </a:r>
            <a:r>
              <a:rPr lang="en-US" dirty="0" err="1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configurato</a:t>
            </a:r>
            <a:r>
              <a:rPr lang="en-US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l’app</a:t>
            </a:r>
            <a:r>
              <a:rPr lang="en-US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nei</a:t>
            </a:r>
            <a:r>
              <a:rPr lang="en-US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relativi</a:t>
            </a:r>
            <a:r>
              <a:rPr lang="en-US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servizi</a:t>
            </a:r>
            <a:r>
              <a:rPr lang="en-US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 di </a:t>
            </a:r>
            <a:r>
              <a:rPr lang="en-US" dirty="0" err="1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notifica</a:t>
            </a:r>
            <a:r>
              <a:rPr lang="en-US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):</a:t>
            </a:r>
          </a:p>
          <a:p>
            <a:pPr lvl="1" indent="-419100">
              <a:spcBef>
                <a:spcPts val="600"/>
              </a:spcBef>
              <a:buClr>
                <a:srgbClr val="000000"/>
              </a:buClr>
              <a:buSzPts val="3000"/>
              <a:buFont typeface="Oswald Light"/>
              <a:buChar char="➔"/>
            </a:pPr>
            <a:r>
              <a:rPr lang="en-US" dirty="0" err="1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Configurazione</a:t>
            </a:r>
            <a:r>
              <a:rPr lang="en-US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della</a:t>
            </a:r>
            <a:r>
              <a:rPr lang="en-US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proprietà</a:t>
            </a:r>
            <a:r>
              <a:rPr lang="en-US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ServiceName</a:t>
            </a:r>
            <a:endParaRPr lang="en-US" dirty="0">
              <a:solidFill>
                <a:srgbClr val="000000"/>
              </a:solidFill>
              <a:latin typeface="Oswald Light"/>
              <a:ea typeface="Oswald Light"/>
              <a:cs typeface="Oswald Light"/>
              <a:sym typeface="Oswald Light"/>
            </a:endParaRPr>
          </a:p>
          <a:p>
            <a:pPr lvl="1" indent="-419100">
              <a:spcBef>
                <a:spcPts val="600"/>
              </a:spcBef>
              <a:buClr>
                <a:srgbClr val="000000"/>
              </a:buClr>
              <a:buSzPts val="3000"/>
              <a:buFont typeface="Oswald Light"/>
              <a:buChar char="➔"/>
            </a:pPr>
            <a:r>
              <a:rPr lang="en-US" dirty="0" err="1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Gestire</a:t>
            </a:r>
            <a:r>
              <a:rPr lang="en-US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l’evento</a:t>
            </a:r>
            <a:r>
              <a:rPr lang="en-US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OnPushNotificationReceived</a:t>
            </a:r>
            <a:endParaRPr dirty="0">
              <a:solidFill>
                <a:srgbClr val="000000"/>
              </a:solidFill>
              <a:latin typeface="Oswald Light"/>
              <a:ea typeface="Oswald Light"/>
              <a:cs typeface="Oswald Light"/>
              <a:sym typeface="Oswald Light"/>
            </a:endParaRPr>
          </a:p>
        </p:txBody>
      </p:sp>
      <p:pic>
        <p:nvPicPr>
          <p:cNvPr id="145" name="Google Shape;14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79800" y="4588875"/>
            <a:ext cx="1642450" cy="337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33249810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27BA0"/>
        </a:solidFill>
        <a:effectLst/>
      </p:bgPr>
    </p:bg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9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4800" dirty="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Notifiche Push</a:t>
            </a:r>
            <a:endParaRPr sz="4800" dirty="0">
              <a:solidFill>
                <a:schemeClr val="lt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 useBgFill="1">
        <p:nvSpPr>
          <p:cNvPr id="144" name="Google Shape;144;p29"/>
          <p:cNvSpPr txBox="1">
            <a:spLocks noGrp="1"/>
          </p:cNvSpPr>
          <p:nvPr>
            <p:ph type="body" idx="1"/>
          </p:nvPr>
        </p:nvSpPr>
        <p:spPr>
          <a:xfrm>
            <a:off x="457200" y="1063375"/>
            <a:ext cx="8229600" cy="386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Oswald Light"/>
              <a:buChar char="➔"/>
            </a:pPr>
            <a:r>
              <a:rPr lang="en-US" dirty="0" err="1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ServiceName</a:t>
            </a:r>
            <a:r>
              <a:rPr lang="en-US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impostato</a:t>
            </a:r>
            <a:r>
              <a:rPr lang="en-US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 con il </a:t>
            </a:r>
            <a:r>
              <a:rPr lang="en-US" dirty="0" err="1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valore</a:t>
            </a:r>
            <a:r>
              <a:rPr lang="en-US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Defualt</a:t>
            </a:r>
            <a:r>
              <a:rPr lang="en-US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può</a:t>
            </a:r>
            <a:r>
              <a:rPr lang="en-US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, al </a:t>
            </a:r>
            <a:r>
              <a:rPr lang="en-US" dirty="0" err="1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momento</a:t>
            </a:r>
            <a:r>
              <a:rPr lang="en-US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assumere</a:t>
            </a:r>
            <a:r>
              <a:rPr lang="en-US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i</a:t>
            </a:r>
            <a:r>
              <a:rPr lang="en-US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seguenti</a:t>
            </a:r>
            <a:r>
              <a:rPr lang="en-US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valori</a:t>
            </a:r>
            <a:endParaRPr lang="en-US" dirty="0">
              <a:solidFill>
                <a:srgbClr val="000000"/>
              </a:solidFill>
              <a:latin typeface="Oswald Light"/>
              <a:ea typeface="Oswald Light"/>
              <a:cs typeface="Oswald Light"/>
              <a:sym typeface="Oswald Light"/>
            </a:endParaRPr>
          </a:p>
          <a:p>
            <a:pPr lvl="1" indent="-419100">
              <a:spcBef>
                <a:spcPts val="600"/>
              </a:spcBef>
              <a:buClr>
                <a:srgbClr val="000000"/>
              </a:buClr>
              <a:buSzPts val="3000"/>
              <a:buFont typeface="Oswald Light"/>
              <a:buChar char="➔"/>
            </a:pPr>
            <a:r>
              <a:rPr lang="en-US" b="1" dirty="0" err="1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fcm</a:t>
            </a:r>
            <a:r>
              <a:rPr lang="en-US" b="1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: </a:t>
            </a:r>
            <a:r>
              <a:rPr lang="en-US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Firebase (Android)</a:t>
            </a:r>
          </a:p>
          <a:p>
            <a:pPr lvl="1" indent="-419100">
              <a:spcBef>
                <a:spcPts val="600"/>
              </a:spcBef>
              <a:buClr>
                <a:srgbClr val="000000"/>
              </a:buClr>
              <a:buSzPts val="3000"/>
              <a:buFont typeface="Oswald Light"/>
              <a:buChar char="➔"/>
            </a:pPr>
            <a:r>
              <a:rPr lang="en-US" b="1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aps: </a:t>
            </a:r>
            <a:r>
              <a:rPr lang="en-US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Apple Push Notification Service (iOS)</a:t>
            </a:r>
          </a:p>
          <a:p>
            <a:pPr lvl="1" indent="-419100">
              <a:spcBef>
                <a:spcPts val="600"/>
              </a:spcBef>
              <a:buClr>
                <a:srgbClr val="000000"/>
              </a:buClr>
              <a:buSzPts val="3000"/>
              <a:buFont typeface="Oswald Light"/>
              <a:buChar char="➔"/>
            </a:pPr>
            <a:r>
              <a:rPr lang="en-US" b="1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Default: </a:t>
            </a:r>
            <a:r>
              <a:rPr lang="en-US" dirty="0" err="1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selezione</a:t>
            </a:r>
            <a:r>
              <a:rPr lang="en-US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automatica</a:t>
            </a:r>
            <a:r>
              <a:rPr lang="en-US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 di uno </a:t>
            </a:r>
            <a:r>
              <a:rPr lang="en-US" dirty="0" err="1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dei</a:t>
            </a:r>
            <a:r>
              <a:rPr lang="en-US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 due </a:t>
            </a:r>
            <a:r>
              <a:rPr lang="en-US" dirty="0" err="1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servizi</a:t>
            </a:r>
            <a:r>
              <a:rPr lang="en-US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 a </a:t>
            </a:r>
            <a:r>
              <a:rPr lang="en-US" dirty="0" err="1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seconda</a:t>
            </a:r>
            <a:r>
              <a:rPr lang="en-US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della</a:t>
            </a:r>
            <a:r>
              <a:rPr lang="en-US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piattaforma</a:t>
            </a:r>
            <a:endParaRPr b="1" dirty="0">
              <a:solidFill>
                <a:srgbClr val="000000"/>
              </a:solidFill>
              <a:latin typeface="Oswald Light"/>
              <a:ea typeface="Oswald Light"/>
              <a:cs typeface="Oswald Light"/>
              <a:sym typeface="Oswald Light"/>
            </a:endParaRPr>
          </a:p>
        </p:txBody>
      </p:sp>
      <p:pic>
        <p:nvPicPr>
          <p:cNvPr id="145" name="Google Shape;14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79800" y="4588875"/>
            <a:ext cx="1642450" cy="33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0842177C-EC3B-89FE-A69D-7E3FACF264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663" y="1023887"/>
            <a:ext cx="3419475" cy="149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A53BA7C1-AA80-93BF-4539-AA3A252B4F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1609" y="2841523"/>
            <a:ext cx="3990975" cy="148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9123911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1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1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1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27BA0"/>
        </a:solidFill>
        <a:effectLst/>
      </p:bgPr>
    </p:bg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9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4800" dirty="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TfgPhotoPicker</a:t>
            </a:r>
            <a:endParaRPr sz="4800" dirty="0">
              <a:solidFill>
                <a:schemeClr val="lt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144" name="Google Shape;144;p29"/>
          <p:cNvSpPr txBox="1">
            <a:spLocks noGrp="1"/>
          </p:cNvSpPr>
          <p:nvPr>
            <p:ph type="body" idx="1"/>
          </p:nvPr>
        </p:nvSpPr>
        <p:spPr>
          <a:xfrm>
            <a:off x="457200" y="1063375"/>
            <a:ext cx="8229600" cy="386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Oswald Light"/>
              <a:buChar char="➔"/>
            </a:pPr>
            <a:r>
              <a:rPr lang="en-US" sz="2700" dirty="0" err="1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Componente</a:t>
            </a:r>
            <a:r>
              <a:rPr lang="en-US" sz="2700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multipiattaforma</a:t>
            </a:r>
            <a:r>
              <a:rPr lang="en-US" sz="2700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 per </a:t>
            </a:r>
            <a:r>
              <a:rPr lang="en-US" sz="2700" dirty="0" err="1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ottenere</a:t>
            </a:r>
            <a:r>
              <a:rPr lang="en-US" sz="2700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una</a:t>
            </a:r>
            <a:r>
              <a:rPr lang="en-US" sz="2700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foto</a:t>
            </a:r>
            <a:r>
              <a:rPr lang="en-US" sz="2700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dalla</a:t>
            </a:r>
            <a:r>
              <a:rPr lang="en-US" sz="2700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fotocamera</a:t>
            </a:r>
            <a:r>
              <a:rPr lang="en-US" sz="2700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 o </a:t>
            </a:r>
            <a:r>
              <a:rPr lang="en-US" sz="2700" dirty="0" err="1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una</a:t>
            </a:r>
            <a:r>
              <a:rPr lang="en-US" sz="2700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 o </a:t>
            </a:r>
            <a:r>
              <a:rPr lang="en-US" sz="2700" dirty="0" err="1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più</a:t>
            </a:r>
            <a:r>
              <a:rPr lang="en-US" sz="2700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foto</a:t>
            </a:r>
            <a:r>
              <a:rPr lang="en-US" sz="2700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dalla</a:t>
            </a:r>
            <a:r>
              <a:rPr lang="en-US" sz="2700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 galleria</a:t>
            </a:r>
          </a:p>
          <a:p>
            <a:pPr lvl="0">
              <a:buClr>
                <a:srgbClr val="000000"/>
              </a:buClr>
              <a:buFont typeface="Oswald Light"/>
              <a:buChar char="➔"/>
            </a:pPr>
            <a:r>
              <a:rPr lang="it-IT" sz="2700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Si utilizza tramite il </a:t>
            </a:r>
            <a:r>
              <a:rPr lang="it-IT" sz="2700" dirty="0" err="1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factory</a:t>
            </a:r>
            <a:r>
              <a:rPr lang="it-IT" sz="2700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: </a:t>
            </a:r>
            <a:r>
              <a:rPr lang="it-IT" sz="2700" b="1" dirty="0" err="1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TfgPickerPhotoFactory</a:t>
            </a:r>
            <a:r>
              <a:rPr lang="it-IT" sz="2700" b="1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 </a:t>
            </a:r>
            <a:r>
              <a:rPr lang="it-IT" sz="2700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che espone tre metodi</a:t>
            </a:r>
          </a:p>
          <a:p>
            <a:pPr lvl="1">
              <a:buClr>
                <a:srgbClr val="000000"/>
              </a:buClr>
              <a:buFont typeface="Oswald Light"/>
              <a:buChar char="➔"/>
            </a:pPr>
            <a:r>
              <a:rPr lang="it-IT" b="1" dirty="0" err="1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PickPhotoFromCamera</a:t>
            </a:r>
            <a:r>
              <a:rPr lang="it-IT" b="1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: recupera una nuova foto dalla fotocamera</a:t>
            </a:r>
          </a:p>
          <a:p>
            <a:pPr lvl="1">
              <a:buClr>
                <a:srgbClr val="000000"/>
              </a:buClr>
              <a:buFont typeface="Oswald Light"/>
              <a:buChar char="➔"/>
            </a:pPr>
            <a:r>
              <a:rPr lang="it-IT" b="1" dirty="0" err="1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PickPhotoFromLibrary</a:t>
            </a:r>
            <a:r>
              <a:rPr lang="it-IT" b="1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: recupera una foto dalla libreria</a:t>
            </a:r>
          </a:p>
          <a:p>
            <a:pPr lvl="1">
              <a:buClr>
                <a:srgbClr val="000000"/>
              </a:buClr>
              <a:buFont typeface="Oswald Light"/>
              <a:buChar char="➔"/>
            </a:pPr>
            <a:r>
              <a:rPr lang="it-IT" b="1" dirty="0" err="1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PickPhotosFromLibrary</a:t>
            </a:r>
            <a:r>
              <a:rPr lang="it-IT" b="1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: recupera una o più immagini dalla libreria</a:t>
            </a:r>
          </a:p>
          <a:p>
            <a:pPr>
              <a:buClr>
                <a:srgbClr val="000000"/>
              </a:buClr>
              <a:buFont typeface="Oswald Light"/>
              <a:buChar char="➔"/>
            </a:pPr>
            <a:r>
              <a:rPr lang="it-IT" sz="2700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Su Android è necessario abilitare l’opzione</a:t>
            </a:r>
            <a:r>
              <a:rPr lang="it-IT" sz="2700" b="1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 «Secure File Sharing»</a:t>
            </a:r>
          </a:p>
        </p:txBody>
      </p:sp>
      <p:pic>
        <p:nvPicPr>
          <p:cNvPr id="145" name="Google Shape;14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79800" y="4588875"/>
            <a:ext cx="1642450" cy="337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72193383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27BA0"/>
        </a:solidFill>
        <a:effectLst/>
      </p:bgPr>
    </p:bg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9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4800" dirty="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Animazioni</a:t>
            </a:r>
            <a:endParaRPr sz="4800" dirty="0">
              <a:solidFill>
                <a:schemeClr val="lt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144" name="Google Shape;144;p29"/>
          <p:cNvSpPr txBox="1">
            <a:spLocks noGrp="1"/>
          </p:cNvSpPr>
          <p:nvPr>
            <p:ph type="body" idx="1"/>
          </p:nvPr>
        </p:nvSpPr>
        <p:spPr>
          <a:xfrm>
            <a:off x="457200" y="1063375"/>
            <a:ext cx="8229600" cy="386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Oswald Light"/>
              <a:buChar char="➔"/>
            </a:pPr>
            <a:r>
              <a:rPr lang="en-US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Il </a:t>
            </a:r>
            <a:r>
              <a:rPr lang="en-US" dirty="0" err="1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supporto</a:t>
            </a:r>
            <a:r>
              <a:rPr lang="en-US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 di FGX alle </a:t>
            </a:r>
            <a:r>
              <a:rPr lang="en-US" dirty="0" err="1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animazioni</a:t>
            </a:r>
            <a:r>
              <a:rPr lang="en-US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 è </a:t>
            </a:r>
            <a:r>
              <a:rPr lang="en-US" dirty="0" err="1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stato</a:t>
            </a:r>
            <a:r>
              <a:rPr lang="en-US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notevolmente</a:t>
            </a:r>
            <a:r>
              <a:rPr lang="en-US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ampliato</a:t>
            </a:r>
            <a:r>
              <a:rPr lang="en-US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!</a:t>
            </a:r>
          </a:p>
          <a:p>
            <a: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Oswald Light"/>
              <a:buChar char="➔"/>
            </a:pPr>
            <a:r>
              <a:rPr lang="en-US" dirty="0" err="1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Tutta</a:t>
            </a:r>
            <a:r>
              <a:rPr lang="en-US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 la </a:t>
            </a:r>
            <a:r>
              <a:rPr lang="en-US" dirty="0" err="1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logica</a:t>
            </a:r>
            <a:r>
              <a:rPr lang="en-US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delle</a:t>
            </a:r>
            <a:r>
              <a:rPr lang="en-US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animazioni</a:t>
            </a:r>
            <a:r>
              <a:rPr lang="en-US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 di </a:t>
            </a:r>
            <a:r>
              <a:rPr lang="en-US" dirty="0" err="1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basa</a:t>
            </a:r>
            <a:r>
              <a:rPr lang="en-US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su</a:t>
            </a:r>
            <a:r>
              <a:rPr lang="en-US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 un </a:t>
            </a:r>
            <a:r>
              <a:rPr lang="en-US" dirty="0" err="1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gestore</a:t>
            </a:r>
            <a:r>
              <a:rPr lang="en-US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comune</a:t>
            </a:r>
            <a:r>
              <a:rPr lang="en-US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delle</a:t>
            </a:r>
            <a:r>
              <a:rPr lang="en-US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animazioni</a:t>
            </a:r>
            <a:r>
              <a:rPr lang="en-US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: </a:t>
            </a:r>
            <a:r>
              <a:rPr lang="en-US" dirty="0" err="1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TfgControl.AnimationManager</a:t>
            </a:r>
            <a:endParaRPr lang="en-US" dirty="0">
              <a:solidFill>
                <a:srgbClr val="000000"/>
              </a:solidFill>
              <a:latin typeface="Oswald Light"/>
              <a:ea typeface="Oswald Light"/>
              <a:cs typeface="Oswald Light"/>
              <a:sym typeface="Oswald Light"/>
            </a:endParaRPr>
          </a:p>
          <a:p>
            <a:pPr lvl="0">
              <a:buClr>
                <a:srgbClr val="000000"/>
              </a:buClr>
              <a:buFont typeface="Oswald Light"/>
              <a:buChar char="➔"/>
            </a:pPr>
            <a:r>
              <a:rPr lang="en-US" dirty="0" err="1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TfgControl.AnimationManager</a:t>
            </a:r>
            <a:r>
              <a:rPr lang="en-US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 è il </a:t>
            </a:r>
            <a:r>
              <a:rPr lang="en-US" dirty="0" err="1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responsabile</a:t>
            </a:r>
            <a:r>
              <a:rPr lang="en-US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della</a:t>
            </a:r>
            <a:r>
              <a:rPr lang="en-US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crazione</a:t>
            </a:r>
            <a:r>
              <a:rPr lang="en-US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/</a:t>
            </a:r>
            <a:r>
              <a:rPr lang="en-US" dirty="0" err="1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esecuzione</a:t>
            </a:r>
            <a:r>
              <a:rPr lang="en-US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/</a:t>
            </a:r>
            <a:r>
              <a:rPr lang="en-US" dirty="0" err="1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distruzione</a:t>
            </a:r>
            <a:r>
              <a:rPr lang="en-US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 di </a:t>
            </a:r>
            <a:r>
              <a:rPr lang="en-US" dirty="0" err="1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una</a:t>
            </a:r>
            <a:r>
              <a:rPr lang="en-US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animazione</a:t>
            </a:r>
            <a:endParaRPr dirty="0">
              <a:solidFill>
                <a:srgbClr val="000000"/>
              </a:solidFill>
              <a:latin typeface="Oswald Light"/>
              <a:ea typeface="Oswald Light"/>
              <a:cs typeface="Oswald Light"/>
              <a:sym typeface="Oswald Light"/>
            </a:endParaRPr>
          </a:p>
        </p:txBody>
      </p:sp>
      <p:pic>
        <p:nvPicPr>
          <p:cNvPr id="145" name="Google Shape;14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79800" y="4588875"/>
            <a:ext cx="1642450" cy="337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94594687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27BA0"/>
        </a:solidFill>
        <a:effectLst/>
      </p:bgPr>
    </p:bg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9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4800" dirty="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Animazioni</a:t>
            </a:r>
            <a:endParaRPr sz="4800" dirty="0">
              <a:solidFill>
                <a:schemeClr val="lt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pic>
        <p:nvPicPr>
          <p:cNvPr id="145" name="Google Shape;14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79800" y="4588875"/>
            <a:ext cx="1642450" cy="33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A889EBEB-A864-B27C-7A05-392AE5C1FE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3539" y="1091328"/>
            <a:ext cx="6565427" cy="794619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0F26E1D6-BA3B-20F1-F067-B4DA134B95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90922" y="1979443"/>
            <a:ext cx="6610660" cy="1355848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4BAD63E9-B52C-9914-93D0-48EE257CB6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27179" y="3428787"/>
            <a:ext cx="6738146" cy="1099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359130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27BA0"/>
        </a:solidFill>
        <a:effectLst/>
      </p:bgPr>
    </p:bg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9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4800" dirty="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Animazioni</a:t>
            </a:r>
            <a:endParaRPr sz="4800" dirty="0">
              <a:solidFill>
                <a:schemeClr val="lt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144" name="Google Shape;144;p29"/>
          <p:cNvSpPr txBox="1">
            <a:spLocks noGrp="1"/>
          </p:cNvSpPr>
          <p:nvPr>
            <p:ph type="body" idx="1"/>
          </p:nvPr>
        </p:nvSpPr>
        <p:spPr>
          <a:xfrm>
            <a:off x="457200" y="1063375"/>
            <a:ext cx="8229600" cy="386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Oswald Light"/>
              <a:buChar char="➔"/>
            </a:pPr>
            <a:r>
              <a:rPr lang="en-US" dirty="0" err="1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AnimationManager</a:t>
            </a:r>
            <a:r>
              <a:rPr lang="en-US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supporta</a:t>
            </a:r>
            <a:r>
              <a:rPr lang="en-US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 5 tipi di </a:t>
            </a:r>
            <a:r>
              <a:rPr lang="en-US" dirty="0" err="1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animazioni</a:t>
            </a:r>
            <a:r>
              <a:rPr lang="en-US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 base:</a:t>
            </a:r>
          </a:p>
          <a:p>
            <a:pPr lvl="1" indent="-419100">
              <a:spcBef>
                <a:spcPts val="600"/>
              </a:spcBef>
              <a:buClr>
                <a:srgbClr val="000000"/>
              </a:buClr>
              <a:buSzPts val="3000"/>
              <a:buFont typeface="Oswald Light"/>
              <a:buChar char="➔"/>
            </a:pPr>
            <a:r>
              <a:rPr lang="en-US" b="1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Opacity</a:t>
            </a:r>
            <a:r>
              <a:rPr lang="en-US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: per la </a:t>
            </a:r>
            <a:r>
              <a:rPr lang="en-US" dirty="0" err="1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gestione</a:t>
            </a:r>
            <a:r>
              <a:rPr lang="en-US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della</a:t>
            </a:r>
            <a:r>
              <a:rPr lang="en-US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 “</a:t>
            </a:r>
            <a:r>
              <a:rPr lang="en-US" dirty="0" err="1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trasparenza</a:t>
            </a:r>
            <a:r>
              <a:rPr lang="en-US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” del </a:t>
            </a:r>
            <a:r>
              <a:rPr lang="en-US" dirty="0" err="1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controllo</a:t>
            </a:r>
            <a:endParaRPr lang="en-US" dirty="0">
              <a:solidFill>
                <a:srgbClr val="000000"/>
              </a:solidFill>
              <a:latin typeface="Oswald Light"/>
              <a:ea typeface="Oswald Light"/>
              <a:cs typeface="Oswald Light"/>
              <a:sym typeface="Oswald Light"/>
            </a:endParaRPr>
          </a:p>
          <a:p>
            <a:pPr lvl="1" indent="-419100">
              <a:spcBef>
                <a:spcPts val="600"/>
              </a:spcBef>
              <a:buClr>
                <a:srgbClr val="000000"/>
              </a:buClr>
              <a:buSzPts val="3000"/>
              <a:buFont typeface="Oswald Light"/>
              <a:buChar char="➔"/>
            </a:pPr>
            <a:r>
              <a:rPr lang="en-US" b="1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Bounds</a:t>
            </a:r>
            <a:r>
              <a:rPr lang="en-US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: per la </a:t>
            </a:r>
            <a:r>
              <a:rPr lang="en-US" dirty="0" err="1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gestione</a:t>
            </a:r>
            <a:r>
              <a:rPr lang="en-US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della</a:t>
            </a:r>
            <a:r>
              <a:rPr lang="en-US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posizione</a:t>
            </a:r>
            <a:r>
              <a:rPr lang="en-US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 e </a:t>
            </a:r>
            <a:r>
              <a:rPr lang="en-US" dirty="0" err="1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delle</a:t>
            </a:r>
            <a:r>
              <a:rPr lang="en-US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dimensioni</a:t>
            </a:r>
            <a:endParaRPr lang="en-US" dirty="0">
              <a:solidFill>
                <a:srgbClr val="000000"/>
              </a:solidFill>
              <a:latin typeface="Oswald Light"/>
              <a:ea typeface="Oswald Light"/>
              <a:cs typeface="Oswald Light"/>
              <a:sym typeface="Oswald Light"/>
            </a:endParaRPr>
          </a:p>
          <a:p>
            <a:pPr lvl="1" indent="-419100">
              <a:spcBef>
                <a:spcPts val="600"/>
              </a:spcBef>
              <a:buClr>
                <a:srgbClr val="000000"/>
              </a:buClr>
              <a:buSzPts val="3000"/>
              <a:buFont typeface="Oswald Light"/>
              <a:buChar char="➔"/>
            </a:pPr>
            <a:r>
              <a:rPr lang="en-US" b="1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Scale</a:t>
            </a:r>
            <a:r>
              <a:rPr lang="en-US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: per la </a:t>
            </a:r>
            <a:r>
              <a:rPr lang="en-US" dirty="0" err="1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gestione</a:t>
            </a:r>
            <a:r>
              <a:rPr lang="en-US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della</a:t>
            </a:r>
            <a:r>
              <a:rPr lang="en-US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 “</a:t>
            </a:r>
            <a:r>
              <a:rPr lang="en-US" dirty="0" err="1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scala</a:t>
            </a:r>
            <a:r>
              <a:rPr lang="en-US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” del </a:t>
            </a:r>
            <a:r>
              <a:rPr lang="en-US" dirty="0" err="1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componente</a:t>
            </a:r>
            <a:endParaRPr lang="en-US" dirty="0">
              <a:solidFill>
                <a:srgbClr val="000000"/>
              </a:solidFill>
              <a:latin typeface="Oswald Light"/>
              <a:ea typeface="Oswald Light"/>
              <a:cs typeface="Oswald Light"/>
              <a:sym typeface="Oswald Light"/>
            </a:endParaRPr>
          </a:p>
          <a:p>
            <a:pPr lvl="1" indent="-419100">
              <a:spcBef>
                <a:spcPts val="600"/>
              </a:spcBef>
              <a:buClr>
                <a:srgbClr val="000000"/>
              </a:buClr>
              <a:buSzPts val="3000"/>
              <a:buFont typeface="Oswald Light"/>
              <a:buChar char="➔"/>
            </a:pPr>
            <a:r>
              <a:rPr lang="en-US" b="1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Rotation</a:t>
            </a:r>
            <a:r>
              <a:rPr lang="en-US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: per la </a:t>
            </a:r>
            <a:r>
              <a:rPr lang="en-US" dirty="0" err="1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gestione</a:t>
            </a:r>
            <a:r>
              <a:rPr lang="en-US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dell’angolo</a:t>
            </a:r>
            <a:r>
              <a:rPr lang="en-US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 di </a:t>
            </a:r>
            <a:r>
              <a:rPr lang="en-US" dirty="0" err="1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rotazione</a:t>
            </a:r>
            <a:endParaRPr lang="en-US" dirty="0">
              <a:solidFill>
                <a:srgbClr val="000000"/>
              </a:solidFill>
              <a:latin typeface="Oswald Light"/>
              <a:ea typeface="Oswald Light"/>
              <a:cs typeface="Oswald Light"/>
              <a:sym typeface="Oswald Light"/>
            </a:endParaRPr>
          </a:p>
          <a:p>
            <a:pPr lvl="1" indent="-419100">
              <a:spcBef>
                <a:spcPts val="600"/>
              </a:spcBef>
              <a:buClr>
                <a:srgbClr val="000000"/>
              </a:buClr>
              <a:buSzPts val="3000"/>
              <a:buFont typeface="Oswald Light"/>
              <a:buChar char="➔"/>
            </a:pPr>
            <a:r>
              <a:rPr lang="en-US" b="1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Translate</a:t>
            </a:r>
            <a:r>
              <a:rPr lang="en-US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: per </a:t>
            </a:r>
            <a:r>
              <a:rPr lang="en-US" dirty="0" err="1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gestire</a:t>
            </a:r>
            <a:r>
              <a:rPr lang="en-US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 un offset del </a:t>
            </a:r>
            <a:r>
              <a:rPr lang="en-US" dirty="0" err="1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componente</a:t>
            </a:r>
            <a:r>
              <a:rPr lang="en-US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 in </a:t>
            </a:r>
            <a:r>
              <a:rPr lang="en-US" dirty="0" err="1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relazione</a:t>
            </a:r>
            <a:r>
              <a:rPr lang="en-US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alla</a:t>
            </a:r>
            <a:r>
              <a:rPr lang="en-US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sua</a:t>
            </a:r>
            <a:r>
              <a:rPr lang="en-US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posizione</a:t>
            </a:r>
            <a:r>
              <a:rPr lang="en-US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corrente</a:t>
            </a:r>
            <a:endParaRPr dirty="0">
              <a:solidFill>
                <a:srgbClr val="000000"/>
              </a:solidFill>
              <a:latin typeface="Oswald Light"/>
              <a:ea typeface="Oswald Light"/>
              <a:cs typeface="Oswald Light"/>
              <a:sym typeface="Oswald Light"/>
            </a:endParaRPr>
          </a:p>
        </p:txBody>
      </p:sp>
      <p:pic>
        <p:nvPicPr>
          <p:cNvPr id="145" name="Google Shape;14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79800" y="4588875"/>
            <a:ext cx="1642450" cy="337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65898827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3D85C6"/>
            </a:gs>
            <a:gs pos="100000">
              <a:srgbClr val="9FC5E8"/>
            </a:gs>
          </a:gsLst>
          <a:lin ang="5400012" scaled="0"/>
        </a:gra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4800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rPr>
              <a:t>AGENDA</a:t>
            </a:r>
            <a:endParaRPr sz="4800">
              <a:solidFill>
                <a:srgbClr val="FFFFFF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106" name="Google Shape;106;p23"/>
          <p:cNvSpPr txBox="1">
            <a:spLocks noGrp="1"/>
          </p:cNvSpPr>
          <p:nvPr>
            <p:ph type="body" idx="1"/>
          </p:nvPr>
        </p:nvSpPr>
        <p:spPr>
          <a:xfrm>
            <a:off x="186250" y="1063375"/>
            <a:ext cx="8736000" cy="386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Oswald"/>
              <a:buChar char="➔"/>
            </a:pPr>
            <a:r>
              <a:rPr lang="en-US" dirty="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…</a:t>
            </a:r>
            <a:r>
              <a:rPr lang="en-US" dirty="0" err="1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partiamo</a:t>
            </a:r>
            <a:r>
              <a:rPr lang="en-US" dirty="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 da dove </a:t>
            </a:r>
            <a:r>
              <a:rPr lang="en-US" dirty="0" err="1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eravamo</a:t>
            </a:r>
            <a:r>
              <a:rPr lang="en-US" dirty="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rimasti</a:t>
            </a:r>
            <a:r>
              <a:rPr lang="en-US" dirty="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 a </a:t>
            </a:r>
            <a:r>
              <a:rPr lang="en-US" dirty="0" err="1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giugno</a:t>
            </a:r>
            <a:r>
              <a:rPr lang="en-US" dirty="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 2020</a:t>
            </a:r>
          </a:p>
          <a:p>
            <a:pPr lvl="1" indent="-419100">
              <a:spcBef>
                <a:spcPts val="600"/>
              </a:spcBef>
              <a:buClr>
                <a:srgbClr val="000000"/>
              </a:buClr>
              <a:buSzPts val="3000"/>
              <a:buFont typeface="Oswald"/>
              <a:buChar char="➔"/>
            </a:pPr>
            <a:r>
              <a:rPr lang="it-IT" dirty="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  <a:hlinkClick r:id="rId3"/>
              </a:rPr>
              <a:t>https://youtu.be/g-c20gSG9vc</a:t>
            </a:r>
            <a:endParaRPr lang="it-IT" dirty="0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  <a:p>
            <a:pPr>
              <a:buClr>
                <a:srgbClr val="000000"/>
              </a:buClr>
              <a:buFont typeface="Oswald"/>
              <a:buChar char="➔"/>
            </a:pPr>
            <a:r>
              <a:rPr lang="it-IT" dirty="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Installazione</a:t>
            </a:r>
          </a:p>
          <a:p>
            <a:pPr>
              <a:buClr>
                <a:srgbClr val="000000"/>
              </a:buClr>
              <a:buFont typeface="Oswald"/>
              <a:buChar char="➔"/>
            </a:pPr>
            <a:r>
              <a:rPr lang="it-IT" dirty="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Evoluzioni della libreria e dei componenti e…</a:t>
            </a:r>
          </a:p>
          <a:p>
            <a:pPr>
              <a:buClr>
                <a:srgbClr val="000000"/>
              </a:buClr>
              <a:buFont typeface="Oswald"/>
              <a:buChar char="➔"/>
            </a:pPr>
            <a:r>
              <a:rPr lang="it-IT" dirty="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Il futuro di FGX</a:t>
            </a:r>
          </a:p>
          <a:p>
            <a:pPr lvl="1">
              <a:buClr>
                <a:srgbClr val="000000"/>
              </a:buClr>
              <a:buFont typeface="Oswald"/>
              <a:buChar char="➔"/>
            </a:pPr>
            <a:r>
              <a:rPr lang="en-US" dirty="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Mobile development in Delphi should be fun!</a:t>
            </a:r>
            <a:endParaRPr lang="it-IT" dirty="0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38100" indent="0">
              <a:buClr>
                <a:srgbClr val="000000"/>
              </a:buClr>
              <a:buNone/>
            </a:pPr>
            <a:endParaRPr dirty="0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07" name="Google Shape;107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79800" y="4588875"/>
            <a:ext cx="1642450" cy="33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0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0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27BA0"/>
        </a:solidFill>
        <a:effectLst/>
      </p:bgPr>
    </p:bg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9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4800" dirty="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Animazioni di gruppo</a:t>
            </a:r>
            <a:endParaRPr sz="4800" dirty="0">
              <a:solidFill>
                <a:schemeClr val="lt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144" name="Google Shape;144;p29"/>
          <p:cNvSpPr txBox="1">
            <a:spLocks noGrp="1"/>
          </p:cNvSpPr>
          <p:nvPr>
            <p:ph type="body" idx="1"/>
          </p:nvPr>
        </p:nvSpPr>
        <p:spPr>
          <a:xfrm>
            <a:off x="457200" y="1063375"/>
            <a:ext cx="8229600" cy="386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rgbClr val="000000"/>
              </a:buClr>
              <a:buFont typeface="Oswald Light"/>
              <a:buChar char="➔"/>
            </a:pPr>
            <a:r>
              <a:rPr lang="it-IT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Per creare animazioni complesse è possibile utilizzare la animazioni di gruppo il cui compito è raggruppare più animazioni e stabilire le regole per il loro lancio</a:t>
            </a:r>
            <a:endParaRPr dirty="0">
              <a:solidFill>
                <a:srgbClr val="000000"/>
              </a:solidFill>
              <a:latin typeface="Oswald Light"/>
              <a:ea typeface="Oswald Light"/>
              <a:cs typeface="Oswald Light"/>
              <a:sym typeface="Oswald Light"/>
            </a:endParaRPr>
          </a:p>
        </p:txBody>
      </p:sp>
      <p:pic>
        <p:nvPicPr>
          <p:cNvPr id="145" name="Google Shape;14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79800" y="4588875"/>
            <a:ext cx="1642450" cy="33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38004B96-9046-C310-3CAB-49631CE3F6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700" y="2744341"/>
            <a:ext cx="6769100" cy="1108247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C3A16878-EABF-77EA-8644-ACA3F099B1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9651" y="4117223"/>
            <a:ext cx="7195124" cy="8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538803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27BA0"/>
        </a:solidFill>
        <a:effectLst/>
      </p:bgPr>
    </p:bg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9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4800" dirty="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Animazioni: template</a:t>
            </a:r>
            <a:endParaRPr sz="4800" dirty="0">
              <a:solidFill>
                <a:schemeClr val="lt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144" name="Google Shape;144;p29"/>
          <p:cNvSpPr txBox="1">
            <a:spLocks noGrp="1"/>
          </p:cNvSpPr>
          <p:nvPr>
            <p:ph type="body" idx="1"/>
          </p:nvPr>
        </p:nvSpPr>
        <p:spPr>
          <a:xfrm>
            <a:off x="457200" y="1063375"/>
            <a:ext cx="8229600" cy="386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rgbClr val="000000"/>
              </a:buClr>
              <a:buFont typeface="Oswald Light"/>
              <a:buChar char="➔"/>
            </a:pPr>
            <a:r>
              <a:rPr lang="it-IT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Importando la </a:t>
            </a:r>
            <a:r>
              <a:rPr lang="it-IT" dirty="0" err="1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unit</a:t>
            </a:r>
            <a:r>
              <a:rPr lang="it-IT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 </a:t>
            </a:r>
            <a:r>
              <a:rPr lang="it-IT" dirty="0" err="1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FGX.Animation.Templates</a:t>
            </a:r>
            <a:r>
              <a:rPr lang="it-IT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 è possibile utilizzare dei modelli già impostati.</a:t>
            </a:r>
          </a:p>
          <a:p>
            <a:pPr lvl="0">
              <a:buClr>
                <a:srgbClr val="000000"/>
              </a:buClr>
              <a:buFont typeface="Oswald Light"/>
              <a:buChar char="➔"/>
            </a:pPr>
            <a:r>
              <a:rPr lang="it-IT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Ad esempio se voglio «agitare» (shake) una immagine:</a:t>
            </a:r>
          </a:p>
          <a:p>
            <a:pPr lvl="1">
              <a:buClr>
                <a:srgbClr val="000000"/>
              </a:buClr>
              <a:buFont typeface="Oswald Light"/>
              <a:buChar char="➔"/>
            </a:pPr>
            <a:r>
              <a:rPr lang="it-IT" dirty="0" err="1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Image.Shake</a:t>
            </a:r>
            <a:r>
              <a:rPr lang="it-IT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;</a:t>
            </a:r>
          </a:p>
          <a:p>
            <a:pPr>
              <a:buClr>
                <a:srgbClr val="000000"/>
              </a:buClr>
              <a:buFont typeface="Oswald Light"/>
              <a:buChar char="➔"/>
            </a:pPr>
            <a:r>
              <a:rPr lang="it-IT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Se voglio personalizzare i parametri:</a:t>
            </a:r>
          </a:p>
          <a:p>
            <a:pPr lvl="1">
              <a:buClr>
                <a:srgbClr val="000000"/>
              </a:buClr>
              <a:buFont typeface="Oswald Light"/>
              <a:buChar char="➔"/>
            </a:pPr>
            <a:r>
              <a:rPr lang="it-IT" dirty="0" err="1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Image.Shake</a:t>
            </a:r>
            <a:r>
              <a:rPr lang="it-IT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(</a:t>
            </a:r>
            <a:r>
              <a:rPr lang="it-IT" dirty="0" err="1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TfgShakeAnimationParameter.Default.SetDuration</a:t>
            </a:r>
            <a:r>
              <a:rPr lang="it-IT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(2000).</a:t>
            </a:r>
            <a:r>
              <a:rPr lang="it-IT" dirty="0" err="1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SetRepeatCount</a:t>
            </a:r>
            <a:r>
              <a:rPr lang="it-IT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(10));</a:t>
            </a:r>
          </a:p>
        </p:txBody>
      </p:sp>
      <p:pic>
        <p:nvPicPr>
          <p:cNvPr id="145" name="Google Shape;14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79800" y="4588875"/>
            <a:ext cx="1642450" cy="337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27422931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27BA0"/>
        </a:solidFill>
        <a:effectLst/>
      </p:bgPr>
    </p:bg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9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4800" dirty="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TfgPopup</a:t>
            </a:r>
            <a:endParaRPr sz="4800" dirty="0">
              <a:solidFill>
                <a:schemeClr val="lt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144" name="Google Shape;144;p29"/>
          <p:cNvSpPr txBox="1">
            <a:spLocks noGrp="1"/>
          </p:cNvSpPr>
          <p:nvPr>
            <p:ph type="body" idx="1"/>
          </p:nvPr>
        </p:nvSpPr>
        <p:spPr>
          <a:xfrm>
            <a:off x="457200" y="1063375"/>
            <a:ext cx="8229600" cy="386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Oswald Light"/>
              <a:buChar char="➔"/>
            </a:pPr>
            <a:r>
              <a:rPr lang="en-US" dirty="0" err="1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Componente</a:t>
            </a:r>
            <a:r>
              <a:rPr lang="en-US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che</a:t>
            </a:r>
            <a:r>
              <a:rPr lang="en-US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permette</a:t>
            </a:r>
            <a:r>
              <a:rPr lang="en-US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 di </a:t>
            </a:r>
            <a:r>
              <a:rPr lang="en-US" dirty="0" err="1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visualizzare</a:t>
            </a:r>
            <a:r>
              <a:rPr lang="en-US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 un menu a </a:t>
            </a:r>
            <a:r>
              <a:rPr lang="en-US" dirty="0" err="1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discesa</a:t>
            </a:r>
            <a:r>
              <a:rPr lang="en-US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 legato</a:t>
            </a:r>
            <a:endParaRPr dirty="0">
              <a:solidFill>
                <a:srgbClr val="000000"/>
              </a:solidFill>
              <a:latin typeface="Oswald Light"/>
              <a:ea typeface="Oswald Light"/>
              <a:cs typeface="Oswald Light"/>
              <a:sym typeface="Oswald Light"/>
            </a:endParaRPr>
          </a:p>
        </p:txBody>
      </p:sp>
      <p:pic>
        <p:nvPicPr>
          <p:cNvPr id="145" name="Google Shape;14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79800" y="4588875"/>
            <a:ext cx="1642450" cy="33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97C18743-309D-B347-C899-77DDE08EF5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6798" y="1063375"/>
            <a:ext cx="4087111" cy="39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7045275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27BA0"/>
        </a:solidFill>
        <a:effectLst/>
      </p:bgPr>
    </p:bg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9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4800" dirty="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TfgLog</a:t>
            </a:r>
            <a:endParaRPr sz="4800" dirty="0">
              <a:solidFill>
                <a:schemeClr val="lt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144" name="Google Shape;144;p29"/>
          <p:cNvSpPr txBox="1">
            <a:spLocks noGrp="1"/>
          </p:cNvSpPr>
          <p:nvPr>
            <p:ph type="body" idx="1"/>
          </p:nvPr>
        </p:nvSpPr>
        <p:spPr>
          <a:xfrm>
            <a:off x="457200" y="1063375"/>
            <a:ext cx="8229600" cy="386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Oswald Light"/>
              <a:buChar char="➔"/>
            </a:pPr>
            <a:r>
              <a:rPr lang="en-US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La </a:t>
            </a:r>
            <a:r>
              <a:rPr lang="en-US" dirty="0" err="1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classe</a:t>
            </a:r>
            <a:r>
              <a:rPr lang="en-US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TfgLog</a:t>
            </a:r>
            <a:r>
              <a:rPr lang="en-US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 è </a:t>
            </a:r>
            <a:r>
              <a:rPr lang="en-US" dirty="0" err="1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una</a:t>
            </a:r>
            <a:r>
              <a:rPr lang="en-US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classe</a:t>
            </a:r>
            <a:r>
              <a:rPr lang="en-US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multipiattaforma</a:t>
            </a:r>
            <a:r>
              <a:rPr lang="en-US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che</a:t>
            </a:r>
            <a:r>
              <a:rPr lang="en-US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permette</a:t>
            </a:r>
            <a:r>
              <a:rPr lang="en-US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 di </a:t>
            </a:r>
            <a:r>
              <a:rPr lang="en-US" dirty="0" err="1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effettuare</a:t>
            </a:r>
            <a:r>
              <a:rPr lang="en-US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 il log </a:t>
            </a:r>
            <a:r>
              <a:rPr lang="en-US" dirty="0" err="1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applicativo</a:t>
            </a:r>
            <a:endParaRPr lang="en-US" dirty="0">
              <a:solidFill>
                <a:srgbClr val="000000"/>
              </a:solidFill>
              <a:latin typeface="Oswald Light"/>
              <a:ea typeface="Oswald Light"/>
              <a:cs typeface="Oswald Light"/>
              <a:sym typeface="Oswald Light"/>
            </a:endParaRPr>
          </a:p>
          <a:p>
            <a: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Oswald Light"/>
              <a:buChar char="➔"/>
            </a:pPr>
            <a:r>
              <a:rPr lang="en-US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Il log </a:t>
            </a:r>
            <a:r>
              <a:rPr lang="en-US" dirty="0" err="1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applicativo</a:t>
            </a:r>
            <a:r>
              <a:rPr lang="en-US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 è uno </a:t>
            </a:r>
            <a:r>
              <a:rPr lang="en-US" dirty="0" err="1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strumento</a:t>
            </a:r>
            <a:r>
              <a:rPr lang="en-US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che</a:t>
            </a:r>
            <a:r>
              <a:rPr lang="en-US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si</a:t>
            </a:r>
            <a:r>
              <a:rPr lang="en-US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affianca</a:t>
            </a:r>
            <a:r>
              <a:rPr lang="en-US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 al debugger</a:t>
            </a:r>
          </a:p>
          <a:p>
            <a:pPr lvl="1" indent="-419100">
              <a:spcBef>
                <a:spcPts val="600"/>
              </a:spcBef>
              <a:buClr>
                <a:srgbClr val="000000"/>
              </a:buClr>
              <a:buSzPts val="3000"/>
              <a:buFont typeface="Oswald Light"/>
              <a:buChar char="➔"/>
            </a:pPr>
            <a:r>
              <a:rPr lang="en-US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….e </a:t>
            </a:r>
            <a:r>
              <a:rPr lang="en-US" dirty="0" err="1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diciamo</a:t>
            </a:r>
            <a:r>
              <a:rPr lang="en-US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che</a:t>
            </a:r>
            <a:r>
              <a:rPr lang="en-US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 lo </a:t>
            </a:r>
            <a:r>
              <a:rPr lang="en-US" dirty="0" err="1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aiuta</a:t>
            </a:r>
            <a:r>
              <a:rPr lang="en-US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 in </a:t>
            </a:r>
            <a:r>
              <a:rPr lang="en-US" dirty="0" err="1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quanto</a:t>
            </a:r>
            <a:r>
              <a:rPr lang="en-US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alcune</a:t>
            </a:r>
            <a:r>
              <a:rPr lang="en-US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 volte il debugger fa </a:t>
            </a:r>
            <a:r>
              <a:rPr lang="en-US" dirty="0" err="1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i</a:t>
            </a:r>
            <a:r>
              <a:rPr lang="en-US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 capricci ;-)</a:t>
            </a:r>
          </a:p>
          <a:p>
            <a:pPr>
              <a:buClr>
                <a:srgbClr val="000000"/>
              </a:buClr>
              <a:buFont typeface="Oswald Light"/>
              <a:buChar char="➔"/>
            </a:pPr>
            <a:r>
              <a:rPr lang="en-US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I </a:t>
            </a:r>
            <a:r>
              <a:rPr lang="en-US" dirty="0" err="1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livelli</a:t>
            </a:r>
            <a:r>
              <a:rPr lang="en-US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 di </a:t>
            </a:r>
            <a:r>
              <a:rPr lang="en-US" dirty="0" err="1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registrazione</a:t>
            </a:r>
            <a:r>
              <a:rPr lang="en-US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 del log </a:t>
            </a:r>
            <a:r>
              <a:rPr lang="en-US" dirty="0" err="1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sono</a:t>
            </a:r>
            <a:r>
              <a:rPr lang="en-US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:</a:t>
            </a:r>
          </a:p>
          <a:p>
            <a:pPr lvl="1">
              <a:buClr>
                <a:srgbClr val="000000"/>
              </a:buClr>
              <a:buFont typeface="Oswald Light"/>
              <a:buChar char="➔"/>
            </a:pPr>
            <a:r>
              <a:rPr lang="en-US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TfgLogLevel</a:t>
            </a:r>
            <a:r>
              <a:rPr lang="en-US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 = (Trace, Debug, Info, Warning, Error, Fatal);</a:t>
            </a:r>
          </a:p>
        </p:txBody>
      </p:sp>
      <p:pic>
        <p:nvPicPr>
          <p:cNvPr id="145" name="Google Shape;14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79800" y="4588875"/>
            <a:ext cx="1642450" cy="337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49199374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27BA0"/>
        </a:solidFill>
        <a:effectLst/>
      </p:bgPr>
    </p:bg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9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4800" dirty="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TfgLog - Android</a:t>
            </a:r>
            <a:endParaRPr sz="4800" dirty="0">
              <a:solidFill>
                <a:schemeClr val="lt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144" name="Google Shape;144;p29"/>
          <p:cNvSpPr txBox="1">
            <a:spLocks noGrp="1"/>
          </p:cNvSpPr>
          <p:nvPr>
            <p:ph type="body" idx="1"/>
          </p:nvPr>
        </p:nvSpPr>
        <p:spPr>
          <a:xfrm>
            <a:off x="457200" y="1063375"/>
            <a:ext cx="8229600" cy="386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rgbClr val="000000"/>
              </a:buClr>
              <a:buFont typeface="Oswald Light"/>
              <a:buChar char="➔"/>
            </a:pPr>
            <a:r>
              <a:rPr lang="it-IT" sz="2200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FGX Android Log Viewer è un tool grafico che permette di accedere al log senza utilizzare </a:t>
            </a:r>
            <a:r>
              <a:rPr lang="it-IT" sz="2200" dirty="0" err="1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logcat</a:t>
            </a:r>
            <a:r>
              <a:rPr lang="it-IT" sz="2200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 o installare Android Studio</a:t>
            </a:r>
          </a:p>
          <a:p>
            <a: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Oswald Light"/>
              <a:buChar char="➔"/>
            </a:pPr>
            <a:endParaRPr dirty="0">
              <a:solidFill>
                <a:srgbClr val="000000"/>
              </a:solidFill>
              <a:latin typeface="Oswald Light"/>
              <a:ea typeface="Oswald Light"/>
              <a:cs typeface="Oswald Light"/>
              <a:sym typeface="Oswald Light"/>
            </a:endParaRPr>
          </a:p>
        </p:txBody>
      </p:sp>
      <p:pic>
        <p:nvPicPr>
          <p:cNvPr id="145" name="Google Shape;14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79800" y="4588875"/>
            <a:ext cx="1642450" cy="33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5F6EDDC-C415-FF7B-8E41-935ED3676E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750" y="1946788"/>
            <a:ext cx="5125600" cy="3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16022FCB-D7F4-42BC-ECFF-B2D6C0D54F01}"/>
              </a:ext>
            </a:extLst>
          </p:cNvPr>
          <p:cNvSpPr txBox="1"/>
          <p:nvPr/>
        </p:nvSpPr>
        <p:spPr>
          <a:xfrm>
            <a:off x="5463458" y="2002503"/>
            <a:ext cx="350683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1: barra </a:t>
            </a:r>
            <a:r>
              <a:rPr lang="en-US" dirty="0" err="1"/>
              <a:t>degli</a:t>
            </a:r>
            <a:r>
              <a:rPr lang="en-US" dirty="0"/>
              <a:t> </a:t>
            </a:r>
            <a:r>
              <a:rPr lang="en-US" dirty="0" err="1"/>
              <a:t>strumenti</a:t>
            </a:r>
            <a:r>
              <a:rPr lang="en-US" dirty="0"/>
              <a:t> </a:t>
            </a:r>
            <a:r>
              <a:rPr lang="en-US" dirty="0" err="1"/>
              <a:t>utili</a:t>
            </a:r>
            <a:r>
              <a:rPr lang="en-US" dirty="0"/>
              <a:t> per </a:t>
            </a:r>
            <a:r>
              <a:rPr lang="en-US" dirty="0" err="1"/>
              <a:t>avviare</a:t>
            </a:r>
            <a:r>
              <a:rPr lang="en-US" dirty="0"/>
              <a:t>/</a:t>
            </a:r>
            <a:r>
              <a:rPr lang="en-US" dirty="0" err="1"/>
              <a:t>interrompere</a:t>
            </a:r>
            <a:r>
              <a:rPr lang="en-US" dirty="0"/>
              <a:t> </a:t>
            </a:r>
            <a:r>
              <a:rPr lang="en-US" dirty="0" err="1"/>
              <a:t>acquisire</a:t>
            </a:r>
            <a:r>
              <a:rPr lang="en-US" dirty="0"/>
              <a:t> il log, </a:t>
            </a:r>
            <a:r>
              <a:rPr lang="en-US" dirty="0" err="1"/>
              <a:t>cancellare</a:t>
            </a:r>
            <a:r>
              <a:rPr lang="en-US" dirty="0"/>
              <a:t> </a:t>
            </a:r>
            <a:r>
              <a:rPr lang="en-US" dirty="0" err="1"/>
              <a:t>l’elenco</a:t>
            </a:r>
            <a:r>
              <a:rPr lang="en-US" dirty="0"/>
              <a:t>, </a:t>
            </a:r>
            <a:r>
              <a:rPr lang="en-US" dirty="0" err="1"/>
              <a:t>esportarlo</a:t>
            </a:r>
            <a:r>
              <a:rPr lang="en-US" dirty="0"/>
              <a:t>….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2: barra </a:t>
            </a:r>
            <a:r>
              <a:rPr lang="en-US" dirty="0" err="1"/>
              <a:t>degli</a:t>
            </a:r>
            <a:r>
              <a:rPr lang="en-US" dirty="0"/>
              <a:t> </a:t>
            </a:r>
            <a:r>
              <a:rPr lang="en-US" dirty="0" err="1"/>
              <a:t>strumenti</a:t>
            </a:r>
            <a:r>
              <a:rPr lang="en-US" dirty="0"/>
              <a:t> superior </a:t>
            </a:r>
            <a:r>
              <a:rPr lang="en-US" dirty="0" err="1"/>
              <a:t>utilizzata</a:t>
            </a:r>
            <a:r>
              <a:rPr lang="en-US" dirty="0"/>
              <a:t> per </a:t>
            </a:r>
            <a:r>
              <a:rPr lang="en-US" dirty="0" err="1"/>
              <a:t>applicare</a:t>
            </a:r>
            <a:r>
              <a:rPr lang="en-US" dirty="0"/>
              <a:t> I filtra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3: </a:t>
            </a:r>
            <a:r>
              <a:rPr lang="en-US" dirty="0" err="1"/>
              <a:t>finestra</a:t>
            </a:r>
            <a:r>
              <a:rPr lang="en-US" dirty="0"/>
              <a:t> del log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4: barra di </a:t>
            </a:r>
            <a:r>
              <a:rPr lang="en-US" dirty="0" err="1"/>
              <a:t>stato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5: </a:t>
            </a:r>
            <a:r>
              <a:rPr lang="en-US" dirty="0" err="1"/>
              <a:t>dettaglio</a:t>
            </a:r>
            <a:r>
              <a:rPr lang="en-US" dirty="0"/>
              <a:t> </a:t>
            </a:r>
            <a:r>
              <a:rPr lang="en-US" dirty="0" err="1"/>
              <a:t>dell’evento</a:t>
            </a:r>
            <a:r>
              <a:rPr lang="en-US" dirty="0"/>
              <a:t> </a:t>
            </a:r>
            <a:r>
              <a:rPr lang="en-US" dirty="0" err="1"/>
              <a:t>selezionato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251226840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27BA0"/>
        </a:solidFill>
        <a:effectLst/>
      </p:bgPr>
    </p:bg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9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4800" dirty="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TfgLog iOS</a:t>
            </a:r>
            <a:endParaRPr sz="4800" dirty="0">
              <a:solidFill>
                <a:schemeClr val="lt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144" name="Google Shape;144;p29"/>
          <p:cNvSpPr txBox="1">
            <a:spLocks noGrp="1"/>
          </p:cNvSpPr>
          <p:nvPr>
            <p:ph type="body" idx="1"/>
          </p:nvPr>
        </p:nvSpPr>
        <p:spPr>
          <a:xfrm>
            <a:off x="457200" y="1063375"/>
            <a:ext cx="8229600" cy="386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Oswald Light"/>
              <a:buChar char="➔"/>
            </a:pPr>
            <a:r>
              <a:rPr lang="en-US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La </a:t>
            </a:r>
            <a:r>
              <a:rPr lang="en-US" dirty="0" err="1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visualizzazione</a:t>
            </a:r>
            <a:r>
              <a:rPr lang="en-US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 del log </a:t>
            </a:r>
            <a:r>
              <a:rPr lang="en-US" dirty="0" err="1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su</a:t>
            </a:r>
            <a:r>
              <a:rPr lang="en-US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ambienti</a:t>
            </a:r>
            <a:r>
              <a:rPr lang="en-US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 iOS </a:t>
            </a:r>
            <a:r>
              <a:rPr lang="en-US" dirty="0" err="1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viene</a:t>
            </a:r>
            <a:r>
              <a:rPr lang="en-US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eseguita</a:t>
            </a:r>
            <a:r>
              <a:rPr lang="en-US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dalla</a:t>
            </a:r>
            <a:r>
              <a:rPr lang="en-US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 console</a:t>
            </a:r>
            <a:endParaRPr dirty="0">
              <a:solidFill>
                <a:srgbClr val="000000"/>
              </a:solidFill>
              <a:latin typeface="Oswald Light"/>
              <a:ea typeface="Oswald Light"/>
              <a:cs typeface="Oswald Light"/>
              <a:sym typeface="Oswald Light"/>
            </a:endParaRPr>
          </a:p>
        </p:txBody>
      </p:sp>
      <p:pic>
        <p:nvPicPr>
          <p:cNvPr id="145" name="Google Shape;14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79800" y="4588875"/>
            <a:ext cx="1642450" cy="33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E5CF5BF8-7EE7-A362-6EAE-406C377DC5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3342" y="1337522"/>
            <a:ext cx="5760000" cy="36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8855344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27BA0"/>
        </a:solidFill>
        <a:effectLst/>
      </p:bgPr>
    </p:bg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9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4800" dirty="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TfgLog iOS</a:t>
            </a:r>
            <a:endParaRPr sz="4800" dirty="0">
              <a:solidFill>
                <a:schemeClr val="lt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pic>
        <p:nvPicPr>
          <p:cNvPr id="145" name="Google Shape;14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79800" y="4588875"/>
            <a:ext cx="1642450" cy="33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F11967B5-511B-7B9F-84AB-F130EA13A4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922" y="1277835"/>
            <a:ext cx="5246300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57A47185-30D2-9116-F5F6-39C66ECA25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2802" y="2045875"/>
            <a:ext cx="1478223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0252688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27BA0"/>
        </a:solidFill>
        <a:effectLst/>
      </p:bgPr>
    </p:bg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9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4800" dirty="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TfgLog iOS</a:t>
            </a:r>
            <a:endParaRPr sz="4800" dirty="0">
              <a:solidFill>
                <a:schemeClr val="lt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144" name="Google Shape;144;p29"/>
          <p:cNvSpPr txBox="1">
            <a:spLocks noGrp="1"/>
          </p:cNvSpPr>
          <p:nvPr>
            <p:ph type="body" idx="1"/>
          </p:nvPr>
        </p:nvSpPr>
        <p:spPr>
          <a:xfrm>
            <a:off x="457200" y="1063375"/>
            <a:ext cx="8229600" cy="386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Oswald Light"/>
              <a:buChar char="➔"/>
            </a:pPr>
            <a:r>
              <a:rPr lang="en-US" dirty="0" err="1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L’avvio</a:t>
            </a:r>
            <a:r>
              <a:rPr lang="en-US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 del log </a:t>
            </a:r>
            <a:r>
              <a:rPr lang="en-US" dirty="0" err="1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viene</a:t>
            </a:r>
            <a:r>
              <a:rPr lang="en-US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effettuato</a:t>
            </a:r>
            <a:r>
              <a:rPr lang="en-US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premendo</a:t>
            </a:r>
            <a:r>
              <a:rPr lang="en-US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 il </a:t>
            </a:r>
            <a:r>
              <a:rPr lang="en-US" dirty="0" err="1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pulsante</a:t>
            </a:r>
            <a:r>
              <a:rPr lang="en-US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 Start o </a:t>
            </a:r>
            <a:r>
              <a:rPr lang="en-US" dirty="0" err="1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Avvia</a:t>
            </a:r>
            <a:r>
              <a:rPr lang="en-US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 Streaming</a:t>
            </a:r>
            <a:endParaRPr dirty="0">
              <a:solidFill>
                <a:srgbClr val="000000"/>
              </a:solidFill>
              <a:latin typeface="Oswald Light"/>
              <a:ea typeface="Oswald Light"/>
              <a:cs typeface="Oswald Light"/>
              <a:sym typeface="Oswald Light"/>
            </a:endParaRPr>
          </a:p>
        </p:txBody>
      </p:sp>
      <p:pic>
        <p:nvPicPr>
          <p:cNvPr id="145" name="Google Shape;14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79800" y="4588875"/>
            <a:ext cx="1642450" cy="33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E8A2B348-1D52-7744-61CD-1506CC4EAB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1638" y="1697522"/>
            <a:ext cx="6953204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6819477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27BA0"/>
        </a:solidFill>
        <a:effectLst/>
      </p:bgPr>
    </p:bg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9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4800" dirty="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TfgLog iOS</a:t>
            </a:r>
            <a:endParaRPr sz="4800" dirty="0">
              <a:solidFill>
                <a:schemeClr val="lt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pic>
        <p:nvPicPr>
          <p:cNvPr id="145" name="Google Shape;14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79800" y="4588875"/>
            <a:ext cx="1642450" cy="33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98A54A23-A0E4-5054-CCFE-2FC5E0D730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5055" y="1029920"/>
            <a:ext cx="5713890" cy="39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9653018"/>
      </p:ext>
    </p:extLst>
  </p:cSld>
  <p:clrMapOvr>
    <a:masterClrMapping/>
  </p:clrMapOvr>
  <p:transition spd="slow">
    <p:fade thruBlk="1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27BA0"/>
        </a:solidFill>
        <a:effectLst/>
      </p:bgPr>
    </p:bg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9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2800" dirty="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FGX con componenti/librerie open source</a:t>
            </a:r>
            <a:endParaRPr sz="2800" dirty="0">
              <a:solidFill>
                <a:schemeClr val="lt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144" name="Google Shape;144;p29"/>
          <p:cNvSpPr txBox="1">
            <a:spLocks noGrp="1"/>
          </p:cNvSpPr>
          <p:nvPr>
            <p:ph type="body" idx="1"/>
          </p:nvPr>
        </p:nvSpPr>
        <p:spPr>
          <a:xfrm>
            <a:off x="457200" y="1063375"/>
            <a:ext cx="8229600" cy="386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Oswald Light"/>
              <a:buChar char="➔"/>
            </a:pPr>
            <a:r>
              <a:rPr lang="en-US" sz="2600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Il team di </a:t>
            </a:r>
            <a:r>
              <a:rPr lang="en-US" sz="2600" dirty="0" err="1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sviluppo</a:t>
            </a:r>
            <a:r>
              <a:rPr lang="en-US" sz="2600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 di FGX </a:t>
            </a:r>
            <a:r>
              <a:rPr lang="en-US" sz="2600" dirty="0" err="1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sta</a:t>
            </a:r>
            <a:r>
              <a:rPr lang="en-US" sz="2600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integrando</a:t>
            </a:r>
            <a:r>
              <a:rPr lang="en-US" sz="2600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delle</a:t>
            </a:r>
            <a:r>
              <a:rPr lang="en-US" sz="2600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estensioni</a:t>
            </a:r>
            <a:r>
              <a:rPr lang="en-US" sz="2600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 native FGX a </a:t>
            </a:r>
            <a:r>
              <a:rPr lang="en-US" sz="2600" dirty="0" err="1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librerie</a:t>
            </a:r>
            <a:r>
              <a:rPr lang="en-US" sz="2600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 open source</a:t>
            </a:r>
          </a:p>
          <a:p>
            <a: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Oswald Light"/>
              <a:buChar char="➔"/>
            </a:pPr>
            <a:r>
              <a:rPr lang="en-US" sz="2600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La prima </a:t>
            </a:r>
            <a:r>
              <a:rPr lang="en-US" sz="2600" dirty="0" err="1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libreria</a:t>
            </a:r>
            <a:r>
              <a:rPr lang="en-US" sz="2600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integrata</a:t>
            </a:r>
            <a:r>
              <a:rPr lang="en-US" sz="2600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 è </a:t>
            </a:r>
            <a:r>
              <a:rPr lang="en-US" sz="2600" dirty="0" err="1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Zint</a:t>
            </a:r>
            <a:endParaRPr lang="en-US" sz="2600" dirty="0">
              <a:solidFill>
                <a:srgbClr val="000000"/>
              </a:solidFill>
              <a:latin typeface="Oswald Light"/>
              <a:ea typeface="Oswald Light"/>
              <a:cs typeface="Oswald Light"/>
              <a:sym typeface="Oswald Light"/>
            </a:endParaRPr>
          </a:p>
          <a:p>
            <a:pPr lvl="1" indent="-419100">
              <a:spcBef>
                <a:spcPts val="600"/>
              </a:spcBef>
              <a:buClr>
                <a:srgbClr val="000000"/>
              </a:buClr>
              <a:buSzPts val="3000"/>
              <a:buFont typeface="Oswald Light"/>
              <a:buChar char="➔"/>
            </a:pPr>
            <a:r>
              <a:rPr lang="en-US" sz="2200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Ma ne </a:t>
            </a:r>
            <a:r>
              <a:rPr lang="en-US" sz="2200" dirty="0" err="1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arriveranno</a:t>
            </a:r>
            <a:r>
              <a:rPr lang="en-US" sz="2200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altre</a:t>
            </a:r>
            <a:r>
              <a:rPr lang="en-US" sz="2200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 ;-)</a:t>
            </a:r>
          </a:p>
          <a:p>
            <a: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Oswald Light"/>
              <a:buChar char="➔"/>
            </a:pPr>
            <a:r>
              <a:rPr lang="en-US" sz="2600" dirty="0" err="1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Zint</a:t>
            </a:r>
            <a:r>
              <a:rPr lang="en-US" sz="2600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 è </a:t>
            </a:r>
            <a:r>
              <a:rPr lang="en-US" sz="2600" dirty="0" err="1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una</a:t>
            </a:r>
            <a:r>
              <a:rPr lang="en-US" sz="2600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libreria</a:t>
            </a:r>
            <a:r>
              <a:rPr lang="en-US" sz="2600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 per </a:t>
            </a:r>
            <a:r>
              <a:rPr lang="en-US" sz="2600" dirty="0" err="1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gestire</a:t>
            </a:r>
            <a:r>
              <a:rPr lang="en-US" sz="2600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codici</a:t>
            </a:r>
            <a:r>
              <a:rPr lang="en-US" sz="2600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 a barre </a:t>
            </a:r>
            <a:r>
              <a:rPr lang="en-US" sz="2600" dirty="0" err="1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eil</a:t>
            </a:r>
            <a:r>
              <a:rPr lang="en-US" sz="2600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 wrapper FGX </a:t>
            </a:r>
            <a:r>
              <a:rPr lang="en-US" sz="2600" dirty="0" err="1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che</a:t>
            </a:r>
            <a:r>
              <a:rPr lang="en-US" sz="2600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 la </a:t>
            </a:r>
            <a:r>
              <a:rPr lang="en-US" sz="2600" dirty="0" err="1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utilizza</a:t>
            </a:r>
            <a:r>
              <a:rPr lang="en-US" sz="2600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si</a:t>
            </a:r>
            <a:r>
              <a:rPr lang="en-US" sz="2600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chiama</a:t>
            </a:r>
            <a:r>
              <a:rPr lang="en-US" sz="2600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TfgBarcode</a:t>
            </a:r>
            <a:endParaRPr lang="en-US" sz="2600" dirty="0">
              <a:solidFill>
                <a:srgbClr val="000000"/>
              </a:solidFill>
              <a:latin typeface="Oswald Light"/>
              <a:ea typeface="Oswald Light"/>
              <a:cs typeface="Oswald Light"/>
              <a:sym typeface="Oswald Light"/>
            </a:endParaRPr>
          </a:p>
          <a:p>
            <a: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Oswald Light"/>
              <a:buChar char="➔"/>
            </a:pPr>
            <a:r>
              <a:rPr lang="en-US" sz="2600" dirty="0" err="1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TfgBarcodeScanner</a:t>
            </a:r>
            <a:r>
              <a:rPr lang="en-US" sz="2600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 è il </a:t>
            </a:r>
            <a:r>
              <a:rPr lang="en-US" sz="2600" dirty="0" err="1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componente</a:t>
            </a:r>
            <a:r>
              <a:rPr lang="en-US" sz="2600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che</a:t>
            </a:r>
            <a:r>
              <a:rPr lang="en-US" sz="2600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, </a:t>
            </a:r>
            <a:r>
              <a:rPr lang="en-US" sz="2600" dirty="0" err="1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collegato</a:t>
            </a:r>
            <a:r>
              <a:rPr lang="en-US" sz="2600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 con la </a:t>
            </a:r>
            <a:r>
              <a:rPr lang="en-US" sz="2600" dirty="0" err="1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forocamera</a:t>
            </a:r>
            <a:r>
              <a:rPr lang="en-US" sz="2600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, </a:t>
            </a:r>
            <a:r>
              <a:rPr lang="en-US" sz="2600" dirty="0" err="1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permette</a:t>
            </a:r>
            <a:r>
              <a:rPr lang="en-US" sz="2600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 lo scan e </a:t>
            </a:r>
            <a:r>
              <a:rPr lang="en-US" sz="2600" dirty="0" err="1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relativa</a:t>
            </a:r>
            <a:r>
              <a:rPr lang="en-US" sz="2600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lettura</a:t>
            </a:r>
            <a:r>
              <a:rPr lang="en-US" sz="2600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 di un </a:t>
            </a:r>
            <a:r>
              <a:rPr lang="en-US" sz="2600" dirty="0" err="1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codice</a:t>
            </a:r>
            <a:r>
              <a:rPr lang="en-US" sz="2600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 a barre </a:t>
            </a:r>
            <a:endParaRPr sz="2600" dirty="0">
              <a:solidFill>
                <a:srgbClr val="000000"/>
              </a:solidFill>
              <a:latin typeface="Oswald Light"/>
              <a:ea typeface="Oswald Light"/>
              <a:cs typeface="Oswald Light"/>
              <a:sym typeface="Oswald Light"/>
            </a:endParaRPr>
          </a:p>
        </p:txBody>
      </p:sp>
      <p:pic>
        <p:nvPicPr>
          <p:cNvPr id="145" name="Google Shape;14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79800" y="4588875"/>
            <a:ext cx="1642450" cy="33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01CDE372-12E3-4ACA-9543-D86FDA5378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2126" y="437375"/>
            <a:ext cx="4372000" cy="43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1709259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6666"/>
        </a:solidFill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12;p24">
            <a:extLst>
              <a:ext uri="{FF2B5EF4-FFF2-40B4-BE49-F238E27FC236}">
                <a16:creationId xmlns:a16="http://schemas.microsoft.com/office/drawing/2014/main" id="{8FBB87BB-1C09-F467-3039-EE40A25DDC8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4800" dirty="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FGX Native</a:t>
            </a:r>
            <a:endParaRPr sz="4800" dirty="0">
              <a:solidFill>
                <a:schemeClr val="lt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6" name="Google Shape;113;p24">
            <a:extLst>
              <a:ext uri="{FF2B5EF4-FFF2-40B4-BE49-F238E27FC236}">
                <a16:creationId xmlns:a16="http://schemas.microsoft.com/office/drawing/2014/main" id="{664744FC-2A67-D1E1-3800-1F822A7952E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57200" y="1063375"/>
            <a:ext cx="8229600" cy="386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Oswald Regular"/>
              <a:buChar char="➔"/>
            </a:pPr>
            <a:r>
              <a:rPr lang="en-US" dirty="0" err="1">
                <a:solidFill>
                  <a:srgbClr val="000000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Sviluppata</a:t>
            </a:r>
            <a:r>
              <a:rPr lang="en-US" dirty="0">
                <a:solidFill>
                  <a:srgbClr val="000000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 da </a:t>
            </a:r>
            <a:r>
              <a:rPr lang="en-US" dirty="0" err="1">
                <a:solidFill>
                  <a:srgbClr val="000000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Yaroslav</a:t>
            </a:r>
            <a:r>
              <a:rPr lang="en-US" dirty="0">
                <a:solidFill>
                  <a:srgbClr val="000000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Brovin</a:t>
            </a:r>
            <a:r>
              <a:rPr lang="en-US" dirty="0">
                <a:solidFill>
                  <a:srgbClr val="000000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 </a:t>
            </a:r>
          </a:p>
          <a:p>
            <a:pPr lvl="1" indent="-419100">
              <a:spcBef>
                <a:spcPts val="600"/>
              </a:spcBef>
              <a:buClr>
                <a:srgbClr val="000000"/>
              </a:buClr>
              <a:buSzPts val="3000"/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rgbClr val="000000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È </a:t>
            </a:r>
            <a:r>
              <a:rPr lang="en-US" sz="2500" dirty="0" err="1">
                <a:solidFill>
                  <a:srgbClr val="000000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stato</a:t>
            </a:r>
            <a:r>
              <a:rPr lang="en-US" sz="2500" dirty="0">
                <a:solidFill>
                  <a:srgbClr val="000000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molti</a:t>
            </a:r>
            <a:r>
              <a:rPr lang="en-US" sz="2500" dirty="0">
                <a:solidFill>
                  <a:srgbClr val="000000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anni</a:t>
            </a:r>
            <a:r>
              <a:rPr lang="en-US" sz="2500" dirty="0">
                <a:solidFill>
                  <a:srgbClr val="000000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dipendente</a:t>
            </a:r>
            <a:r>
              <a:rPr lang="en-US" sz="2500" dirty="0">
                <a:solidFill>
                  <a:srgbClr val="000000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 Embarcadero </a:t>
            </a:r>
            <a:r>
              <a:rPr lang="en-US" sz="2500" dirty="0" err="1">
                <a:solidFill>
                  <a:srgbClr val="000000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presso</a:t>
            </a:r>
            <a:r>
              <a:rPr lang="en-US" sz="2500" dirty="0">
                <a:solidFill>
                  <a:srgbClr val="000000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 la </a:t>
            </a:r>
            <a:r>
              <a:rPr lang="en-US" sz="2500" dirty="0" err="1">
                <a:solidFill>
                  <a:srgbClr val="000000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filiale</a:t>
            </a:r>
            <a:r>
              <a:rPr lang="en-US" sz="2500" dirty="0">
                <a:solidFill>
                  <a:srgbClr val="000000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 di San </a:t>
            </a:r>
            <a:r>
              <a:rPr lang="en-US" sz="2500" dirty="0" err="1">
                <a:solidFill>
                  <a:srgbClr val="000000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Pietroburgo</a:t>
            </a:r>
            <a:r>
              <a:rPr lang="en-US" sz="2500" dirty="0">
                <a:solidFill>
                  <a:srgbClr val="000000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 come </a:t>
            </a:r>
            <a:r>
              <a:rPr lang="en-US" sz="2500" dirty="0" err="1">
                <a:solidFill>
                  <a:srgbClr val="000000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FireMonkey</a:t>
            </a:r>
            <a:r>
              <a:rPr lang="en-US" sz="2500" dirty="0">
                <a:solidFill>
                  <a:srgbClr val="000000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 developer</a:t>
            </a:r>
          </a:p>
          <a:p>
            <a:pPr lvl="1" indent="-419100">
              <a:spcBef>
                <a:spcPts val="600"/>
              </a:spcBef>
              <a:buClr>
                <a:srgbClr val="000000"/>
              </a:buClr>
              <a:buSzPts val="3000"/>
              <a:buFont typeface="Arial" panose="020B0604020202020204" pitchFamily="34" charset="0"/>
              <a:buChar char="•"/>
            </a:pPr>
            <a:r>
              <a:rPr lang="en-US" sz="2500" dirty="0" err="1">
                <a:solidFill>
                  <a:srgbClr val="000000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Conosce</a:t>
            </a:r>
            <a:r>
              <a:rPr lang="en-US" sz="2500" dirty="0">
                <a:solidFill>
                  <a:srgbClr val="000000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perfettamente</a:t>
            </a:r>
            <a:r>
              <a:rPr lang="en-US" sz="2500" dirty="0">
                <a:solidFill>
                  <a:srgbClr val="000000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pregi</a:t>
            </a:r>
            <a:r>
              <a:rPr lang="en-US" sz="2500" dirty="0">
                <a:solidFill>
                  <a:srgbClr val="000000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 e </a:t>
            </a:r>
            <a:r>
              <a:rPr lang="en-US" sz="2500" dirty="0" err="1">
                <a:solidFill>
                  <a:srgbClr val="000000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difetti</a:t>
            </a:r>
            <a:r>
              <a:rPr lang="en-US" sz="2500" dirty="0">
                <a:solidFill>
                  <a:srgbClr val="000000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 di FMX e da qui </a:t>
            </a:r>
            <a:r>
              <a:rPr lang="en-US" sz="2500" dirty="0" err="1">
                <a:solidFill>
                  <a:srgbClr val="000000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l’idea</a:t>
            </a:r>
            <a:r>
              <a:rPr lang="en-US" sz="2500" dirty="0">
                <a:solidFill>
                  <a:srgbClr val="000000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 di </a:t>
            </a:r>
            <a:r>
              <a:rPr lang="en-US" sz="2500" dirty="0" err="1">
                <a:solidFill>
                  <a:srgbClr val="000000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sviluppare</a:t>
            </a:r>
            <a:r>
              <a:rPr lang="en-US" sz="2500" dirty="0">
                <a:solidFill>
                  <a:srgbClr val="000000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 FGX Native </a:t>
            </a:r>
            <a:r>
              <a:rPr lang="en-US" sz="2500" dirty="0" err="1">
                <a:solidFill>
                  <a:srgbClr val="000000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specificatamente</a:t>
            </a:r>
            <a:r>
              <a:rPr lang="en-US" sz="2500" dirty="0">
                <a:solidFill>
                  <a:srgbClr val="000000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dedicata</a:t>
            </a:r>
            <a:r>
              <a:rPr lang="en-US" sz="2500" dirty="0">
                <a:solidFill>
                  <a:srgbClr val="000000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 al </a:t>
            </a:r>
            <a:r>
              <a:rPr lang="en-US" sz="2500" dirty="0" err="1">
                <a:solidFill>
                  <a:srgbClr val="000000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mondo</a:t>
            </a:r>
            <a:r>
              <a:rPr lang="en-US" sz="2500" dirty="0">
                <a:solidFill>
                  <a:srgbClr val="000000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 mobile </a:t>
            </a:r>
            <a:r>
              <a:rPr lang="en-US" sz="2500" dirty="0" err="1">
                <a:solidFill>
                  <a:srgbClr val="000000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concentrandosi</a:t>
            </a:r>
            <a:r>
              <a:rPr lang="en-US" sz="2500" dirty="0">
                <a:solidFill>
                  <a:srgbClr val="000000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 solo </a:t>
            </a:r>
            <a:r>
              <a:rPr lang="en-US" sz="2500" dirty="0" err="1">
                <a:solidFill>
                  <a:srgbClr val="000000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su</a:t>
            </a:r>
            <a:r>
              <a:rPr lang="en-US" sz="2500" dirty="0">
                <a:solidFill>
                  <a:srgbClr val="000000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questa</a:t>
            </a:r>
            <a:r>
              <a:rPr lang="en-US" sz="2500" dirty="0">
                <a:solidFill>
                  <a:srgbClr val="000000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tipologia</a:t>
            </a:r>
            <a:r>
              <a:rPr lang="en-US" sz="2500" dirty="0">
                <a:solidFill>
                  <a:srgbClr val="000000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 di app</a:t>
            </a:r>
          </a:p>
          <a:p>
            <a:pPr lvl="1" indent="-419100">
              <a:spcBef>
                <a:spcPts val="600"/>
              </a:spcBef>
              <a:buClr>
                <a:srgbClr val="000000"/>
              </a:buClr>
              <a:buSzPts val="3000"/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rgbClr val="000000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FGX native è </a:t>
            </a:r>
            <a:r>
              <a:rPr lang="en-US" sz="2500" dirty="0" err="1">
                <a:solidFill>
                  <a:srgbClr val="000000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una</a:t>
            </a:r>
            <a:r>
              <a:rPr lang="en-US" sz="2500" dirty="0">
                <a:solidFill>
                  <a:srgbClr val="000000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alternativa</a:t>
            </a:r>
            <a:r>
              <a:rPr lang="en-US" sz="2500" dirty="0">
                <a:solidFill>
                  <a:srgbClr val="000000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 a FMX e non un </a:t>
            </a:r>
            <a:r>
              <a:rPr lang="en-US" sz="2500" dirty="0" err="1">
                <a:solidFill>
                  <a:srgbClr val="000000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sostituto</a:t>
            </a:r>
            <a:r>
              <a:rPr lang="en-US" sz="2500" dirty="0">
                <a:solidFill>
                  <a:srgbClr val="000000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!</a:t>
            </a:r>
          </a:p>
          <a:p>
            <a:pPr lvl="1" indent="-419100">
              <a:spcBef>
                <a:spcPts val="600"/>
              </a:spcBef>
              <a:buClr>
                <a:srgbClr val="000000"/>
              </a:buClr>
              <a:buSzPts val="3000"/>
              <a:buFont typeface="Oswald Regular"/>
              <a:buChar char="➔"/>
            </a:pPr>
            <a:endParaRPr dirty="0">
              <a:solidFill>
                <a:srgbClr val="000000"/>
              </a:solidFill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  <p:pic>
        <p:nvPicPr>
          <p:cNvPr id="7" name="Google Shape;114;p24">
            <a:extLst>
              <a:ext uri="{FF2B5EF4-FFF2-40B4-BE49-F238E27FC236}">
                <a16:creationId xmlns:a16="http://schemas.microsoft.com/office/drawing/2014/main" id="{53632257-E902-3E7A-54F6-E3A2180A886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79800" y="4588875"/>
            <a:ext cx="1642450" cy="33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E3B719D4-00EC-C615-4C53-F1F7828E68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4481" y="915566"/>
            <a:ext cx="1445914" cy="125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61524057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27BA0"/>
        </a:solidFill>
        <a:effectLst/>
      </p:bgPr>
    </p:bg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9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58060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sz="2900" dirty="0" err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TfgVirtualPagerLayout</a:t>
            </a:r>
            <a:endParaRPr sz="2900" dirty="0">
              <a:solidFill>
                <a:schemeClr val="lt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144" name="Google Shape;144;p29"/>
          <p:cNvSpPr txBox="1">
            <a:spLocks noGrp="1"/>
          </p:cNvSpPr>
          <p:nvPr>
            <p:ph type="body" idx="1"/>
          </p:nvPr>
        </p:nvSpPr>
        <p:spPr>
          <a:xfrm>
            <a:off x="457200" y="865239"/>
            <a:ext cx="8229600" cy="40606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rgbClr val="000000"/>
              </a:buClr>
              <a:buFont typeface="Oswald Light"/>
              <a:buChar char="➔"/>
            </a:pPr>
            <a:r>
              <a:rPr lang="it-IT" sz="2600" b="1" dirty="0" err="1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TfgVirtualPagerLayout</a:t>
            </a:r>
            <a:r>
              <a:rPr lang="it-IT" sz="2600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: è un componente di base che permette di caricare/scaricare controlli (</a:t>
            </a:r>
            <a:r>
              <a:rPr lang="it-IT" sz="2600" dirty="0" err="1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TfgControl</a:t>
            </a:r>
            <a:r>
              <a:rPr lang="it-IT" sz="2600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).</a:t>
            </a:r>
          </a:p>
          <a:p>
            <a:pPr lvl="0">
              <a:buClr>
                <a:srgbClr val="000000"/>
              </a:buClr>
              <a:buFont typeface="Oswald Light"/>
              <a:buChar char="➔"/>
            </a:pPr>
            <a:r>
              <a:rPr lang="it-IT" sz="2600" b="1" dirty="0" err="1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OnLoadPage</a:t>
            </a:r>
            <a:r>
              <a:rPr lang="it-IT" sz="2600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 è l’evento che viene invocato quando c’è da caricare una nuova pagina. Per pagina si intende qualsiasi componente visuale</a:t>
            </a:r>
          </a:p>
          <a:p>
            <a:pPr lvl="0">
              <a:buClr>
                <a:srgbClr val="000000"/>
              </a:buClr>
              <a:buFont typeface="Oswald Light"/>
              <a:buChar char="➔"/>
            </a:pPr>
            <a:r>
              <a:rPr lang="it-IT" sz="2600" b="1" dirty="0" err="1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OnUnloadPage</a:t>
            </a:r>
            <a:r>
              <a:rPr lang="it-IT" sz="2600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 è l’evento che viene invocato quando una pagina viene «scaricata»</a:t>
            </a:r>
          </a:p>
          <a:p>
            <a:pPr lvl="0">
              <a:buClr>
                <a:srgbClr val="000000"/>
              </a:buClr>
              <a:buFont typeface="Oswald Light"/>
              <a:buChar char="➔"/>
            </a:pPr>
            <a:r>
              <a:rPr lang="it-IT" sz="2600" b="1" dirty="0" err="1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OnGetPageCount</a:t>
            </a:r>
            <a:r>
              <a:rPr lang="it-IT" sz="2600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 è l’evento che viene invocato per determinare il numero delle pagine</a:t>
            </a:r>
          </a:p>
          <a:p>
            <a:pPr lvl="0">
              <a:buClr>
                <a:srgbClr val="000000"/>
              </a:buClr>
              <a:buFont typeface="Oswald Light"/>
              <a:buChar char="➔"/>
            </a:pPr>
            <a:endParaRPr lang="en-US" dirty="0">
              <a:solidFill>
                <a:srgbClr val="000000"/>
              </a:solidFill>
              <a:latin typeface="Oswald Light"/>
              <a:ea typeface="Oswald Light"/>
              <a:cs typeface="Oswald Light"/>
              <a:sym typeface="Oswald Light"/>
            </a:endParaRPr>
          </a:p>
        </p:txBody>
      </p:sp>
      <p:pic>
        <p:nvPicPr>
          <p:cNvPr id="145" name="Google Shape;14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79800" y="4588875"/>
            <a:ext cx="1642450" cy="337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88102757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27BA0"/>
        </a:solidFill>
        <a:effectLst/>
      </p:bgPr>
    </p:bg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9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58060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sz="2900" dirty="0" err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TfgVirtualPagerLayout</a:t>
            </a:r>
            <a:endParaRPr sz="2900" dirty="0">
              <a:solidFill>
                <a:schemeClr val="lt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144" name="Google Shape;144;p29"/>
          <p:cNvSpPr txBox="1">
            <a:spLocks noGrp="1"/>
          </p:cNvSpPr>
          <p:nvPr>
            <p:ph type="body" idx="1"/>
          </p:nvPr>
        </p:nvSpPr>
        <p:spPr>
          <a:xfrm>
            <a:off x="457200" y="865239"/>
            <a:ext cx="8229600" cy="40606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rgbClr val="000000"/>
              </a:buClr>
              <a:buFont typeface="Oswald Light"/>
              <a:buChar char="➔"/>
            </a:pPr>
            <a:r>
              <a:rPr lang="en-US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In </a:t>
            </a:r>
            <a:r>
              <a:rPr lang="en-US" dirty="0" err="1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caso</a:t>
            </a:r>
            <a:r>
              <a:rPr lang="en-US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 di </a:t>
            </a:r>
            <a:r>
              <a:rPr lang="en-US" dirty="0" err="1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pagine</a:t>
            </a:r>
            <a:r>
              <a:rPr lang="en-US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 “</a:t>
            </a:r>
            <a:r>
              <a:rPr lang="en-US" dirty="0" err="1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dinamiche</a:t>
            </a:r>
            <a:r>
              <a:rPr lang="en-US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”, dove </a:t>
            </a:r>
            <a:r>
              <a:rPr lang="en-US" dirty="0" err="1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quindi</a:t>
            </a:r>
            <a:r>
              <a:rPr lang="en-US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 il count </a:t>
            </a:r>
            <a:r>
              <a:rPr lang="en-US" dirty="0" err="1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impostato</a:t>
            </a:r>
            <a:r>
              <a:rPr lang="en-US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all’inizio</a:t>
            </a:r>
            <a:r>
              <a:rPr lang="en-US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può</a:t>
            </a:r>
            <a:r>
              <a:rPr lang="en-US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variare</a:t>
            </a:r>
            <a:r>
              <a:rPr lang="en-US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si</a:t>
            </a:r>
            <a:r>
              <a:rPr lang="en-US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possono</a:t>
            </a:r>
            <a:r>
              <a:rPr lang="en-US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invocare</a:t>
            </a:r>
            <a:r>
              <a:rPr lang="en-US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 I </a:t>
            </a:r>
            <a:r>
              <a:rPr lang="en-US" dirty="0" err="1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seguenti</a:t>
            </a:r>
            <a:r>
              <a:rPr lang="en-US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metodi</a:t>
            </a:r>
            <a:r>
              <a:rPr lang="en-US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:</a:t>
            </a:r>
          </a:p>
          <a:p>
            <a:pPr lvl="1">
              <a:buClr>
                <a:srgbClr val="000000"/>
              </a:buClr>
              <a:buFont typeface="Oswald Light"/>
              <a:buChar char="➔"/>
            </a:pPr>
            <a:r>
              <a:rPr lang="en-US" b="1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Reload </a:t>
            </a:r>
            <a:r>
              <a:rPr lang="en-US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: </a:t>
            </a:r>
            <a:r>
              <a:rPr lang="en-US" dirty="0" err="1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metodo</a:t>
            </a:r>
            <a:r>
              <a:rPr lang="en-US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che</a:t>
            </a:r>
            <a:r>
              <a:rPr lang="en-US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 serve per </a:t>
            </a:r>
            <a:r>
              <a:rPr lang="en-US" dirty="0" err="1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notificare</a:t>
            </a:r>
            <a:r>
              <a:rPr lang="en-US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 al </a:t>
            </a:r>
            <a:r>
              <a:rPr lang="en-US" dirty="0" err="1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componente</a:t>
            </a:r>
            <a:r>
              <a:rPr lang="en-US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che</a:t>
            </a:r>
            <a:r>
              <a:rPr lang="en-US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l’elenco</a:t>
            </a:r>
            <a:r>
              <a:rPr lang="en-US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delle</a:t>
            </a:r>
            <a:r>
              <a:rPr lang="en-US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pagine</a:t>
            </a:r>
            <a:r>
              <a:rPr lang="en-US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 è </a:t>
            </a:r>
            <a:r>
              <a:rPr lang="en-US" dirty="0" err="1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stato</a:t>
            </a:r>
            <a:r>
              <a:rPr lang="en-US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modificato</a:t>
            </a:r>
            <a:endParaRPr lang="en-US" b="1" dirty="0">
              <a:solidFill>
                <a:srgbClr val="000000"/>
              </a:solidFill>
              <a:latin typeface="Oswald Light"/>
              <a:ea typeface="Oswald Light"/>
              <a:cs typeface="Oswald Light"/>
              <a:sym typeface="Oswald Light"/>
            </a:endParaRPr>
          </a:p>
          <a:p>
            <a:pPr lvl="1">
              <a:buClr>
                <a:srgbClr val="000000"/>
              </a:buClr>
              <a:buFont typeface="Oswald Light"/>
              <a:buChar char="➔"/>
            </a:pPr>
            <a:r>
              <a:rPr lang="en-US" b="1" dirty="0" err="1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NotifyPageInserted</a:t>
            </a:r>
            <a:r>
              <a:rPr lang="en-US" b="1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 </a:t>
            </a:r>
            <a:r>
              <a:rPr lang="en-US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: </a:t>
            </a:r>
            <a:r>
              <a:rPr lang="en-US" dirty="0" err="1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notifica</a:t>
            </a:r>
            <a:r>
              <a:rPr lang="en-US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 al </a:t>
            </a:r>
            <a:r>
              <a:rPr lang="en-US" dirty="0" err="1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componente</a:t>
            </a:r>
            <a:r>
              <a:rPr lang="en-US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che</a:t>
            </a:r>
            <a:r>
              <a:rPr lang="en-US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 è </a:t>
            </a:r>
            <a:r>
              <a:rPr lang="en-US" dirty="0" err="1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stata</a:t>
            </a:r>
            <a:r>
              <a:rPr lang="en-US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inserita</a:t>
            </a:r>
            <a:r>
              <a:rPr lang="en-US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una</a:t>
            </a:r>
            <a:r>
              <a:rPr lang="en-US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nuova</a:t>
            </a:r>
            <a:r>
              <a:rPr lang="en-US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pagina</a:t>
            </a:r>
            <a:r>
              <a:rPr lang="en-US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nell’indice</a:t>
            </a:r>
            <a:r>
              <a:rPr lang="en-US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specificato</a:t>
            </a:r>
            <a:endParaRPr lang="en-US" b="1" dirty="0">
              <a:solidFill>
                <a:srgbClr val="000000"/>
              </a:solidFill>
              <a:latin typeface="Oswald Light"/>
              <a:ea typeface="Oswald Light"/>
              <a:cs typeface="Oswald Light"/>
              <a:sym typeface="Oswald Light"/>
            </a:endParaRPr>
          </a:p>
          <a:p>
            <a:pPr lvl="1">
              <a:buClr>
                <a:srgbClr val="000000"/>
              </a:buClr>
              <a:buFont typeface="Oswald Light"/>
              <a:buChar char="➔"/>
            </a:pPr>
            <a:r>
              <a:rPr lang="en-US" b="1" dirty="0" err="1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NotifyPageRemoved</a:t>
            </a:r>
            <a:r>
              <a:rPr lang="en-US" b="1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 </a:t>
            </a:r>
            <a:r>
              <a:rPr lang="en-US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: </a:t>
            </a:r>
            <a:r>
              <a:rPr lang="en-US" dirty="0" err="1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notifica</a:t>
            </a:r>
            <a:r>
              <a:rPr lang="en-US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 al </a:t>
            </a:r>
            <a:r>
              <a:rPr lang="en-US" dirty="0" err="1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componente</a:t>
            </a:r>
            <a:r>
              <a:rPr lang="en-US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che</a:t>
            </a:r>
            <a:r>
              <a:rPr lang="en-US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 la </a:t>
            </a:r>
            <a:r>
              <a:rPr lang="en-US" dirty="0" err="1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pagina</a:t>
            </a:r>
            <a:r>
              <a:rPr lang="en-US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specificata</a:t>
            </a:r>
            <a:r>
              <a:rPr lang="en-US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 come </a:t>
            </a:r>
            <a:r>
              <a:rPr lang="en-US" dirty="0" err="1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indice</a:t>
            </a:r>
            <a:r>
              <a:rPr lang="en-US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deve</a:t>
            </a:r>
            <a:r>
              <a:rPr lang="en-US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essere</a:t>
            </a:r>
            <a:r>
              <a:rPr lang="en-US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rimossa</a:t>
            </a:r>
            <a:endParaRPr lang="en-US" b="1" dirty="0">
              <a:solidFill>
                <a:srgbClr val="000000"/>
              </a:solidFill>
              <a:latin typeface="Oswald Light"/>
              <a:ea typeface="Oswald Light"/>
              <a:cs typeface="Oswald Light"/>
              <a:sym typeface="Oswald Light"/>
            </a:endParaRPr>
          </a:p>
        </p:txBody>
      </p:sp>
      <p:pic>
        <p:nvPicPr>
          <p:cNvPr id="145" name="Google Shape;14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79800" y="4588875"/>
            <a:ext cx="1642450" cy="337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3982880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27BA0"/>
        </a:solidFill>
        <a:effectLst/>
      </p:bgPr>
    </p:bg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9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4800" dirty="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Lottie file</a:t>
            </a:r>
            <a:endParaRPr sz="4800" dirty="0">
              <a:solidFill>
                <a:schemeClr val="lt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144" name="Google Shape;144;p29"/>
          <p:cNvSpPr txBox="1">
            <a:spLocks noGrp="1"/>
          </p:cNvSpPr>
          <p:nvPr>
            <p:ph type="body" idx="1"/>
          </p:nvPr>
        </p:nvSpPr>
        <p:spPr>
          <a:xfrm>
            <a:off x="457200" y="1063375"/>
            <a:ext cx="8229600" cy="386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Oswald Light"/>
              <a:buChar char="➔"/>
            </a:pPr>
            <a:r>
              <a:rPr lang="en-US" sz="2700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Dalla </a:t>
            </a:r>
            <a:r>
              <a:rPr lang="en-US" sz="2700" dirty="0" err="1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versione</a:t>
            </a:r>
            <a:r>
              <a:rPr lang="en-US" sz="2700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 1.13.5 FGX ha il </a:t>
            </a:r>
            <a:r>
              <a:rPr lang="en-US" sz="2700" dirty="0" err="1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pieno</a:t>
            </a:r>
            <a:r>
              <a:rPr lang="en-US" sz="2700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supporto</a:t>
            </a:r>
            <a:r>
              <a:rPr lang="en-US" sz="2700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 ai </a:t>
            </a:r>
            <a:r>
              <a:rPr lang="en-US" sz="2700" dirty="0" err="1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lottie</a:t>
            </a:r>
            <a:r>
              <a:rPr lang="en-US" sz="2700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 file</a:t>
            </a:r>
          </a:p>
          <a:p>
            <a: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Oswald Light"/>
              <a:buChar char="➔"/>
            </a:pPr>
            <a:r>
              <a:rPr lang="en-US" sz="2700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Lottie è </a:t>
            </a:r>
            <a:r>
              <a:rPr lang="en-US" sz="2700" dirty="0" err="1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una</a:t>
            </a:r>
            <a:r>
              <a:rPr lang="en-US" sz="2700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libreria</a:t>
            </a:r>
            <a:r>
              <a:rPr lang="en-US" sz="2700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 open source di Airbnb per </a:t>
            </a:r>
            <a:r>
              <a:rPr lang="en-US" sz="2700" dirty="0" err="1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l’esecuzione</a:t>
            </a:r>
            <a:r>
              <a:rPr lang="en-US" sz="2700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 di </a:t>
            </a:r>
            <a:r>
              <a:rPr lang="en-US" sz="2700" dirty="0" err="1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immagini</a:t>
            </a:r>
            <a:r>
              <a:rPr lang="en-US" sz="2700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 animate create con Adobe After Effects</a:t>
            </a:r>
          </a:p>
          <a:p>
            <a: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Oswald Light"/>
              <a:buChar char="➔"/>
            </a:pPr>
            <a:r>
              <a:rPr lang="en-US" sz="2700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Lottie file è un file di testo in JSON </a:t>
            </a:r>
            <a:r>
              <a:rPr lang="en-US" sz="2700" dirty="0" err="1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contente</a:t>
            </a:r>
            <a:r>
              <a:rPr lang="en-US" sz="2700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 le </a:t>
            </a:r>
            <a:r>
              <a:rPr lang="en-US" sz="2700" dirty="0" err="1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istruzioni</a:t>
            </a:r>
            <a:r>
              <a:rPr lang="en-US" sz="2700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 per </a:t>
            </a:r>
            <a:r>
              <a:rPr lang="en-US" sz="2700" dirty="0" err="1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creare</a:t>
            </a:r>
            <a:r>
              <a:rPr lang="en-US" sz="2700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l’immagine</a:t>
            </a:r>
            <a:r>
              <a:rPr lang="en-US" sz="2700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vettoriale</a:t>
            </a:r>
            <a:r>
              <a:rPr lang="en-US" sz="2700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 con </a:t>
            </a:r>
            <a:r>
              <a:rPr lang="en-US" sz="2700" dirty="0" err="1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animazione</a:t>
            </a:r>
            <a:endParaRPr lang="en-US" sz="2700" dirty="0">
              <a:solidFill>
                <a:srgbClr val="000000"/>
              </a:solidFill>
              <a:latin typeface="Oswald Light"/>
              <a:ea typeface="Oswald Light"/>
              <a:cs typeface="Oswald Light"/>
              <a:sym typeface="Oswald Light"/>
            </a:endParaRPr>
          </a:p>
          <a:p>
            <a:pPr lvl="0">
              <a:buClr>
                <a:srgbClr val="000000"/>
              </a:buClr>
              <a:buFont typeface="Oswald Light"/>
              <a:buChar char="➔"/>
            </a:pPr>
            <a:r>
              <a:rPr lang="en-US" sz="2700" b="1" dirty="0" err="1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TfgLottieImage</a:t>
            </a:r>
            <a:r>
              <a:rPr lang="en-US" sz="2700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: è il </a:t>
            </a:r>
            <a:r>
              <a:rPr lang="en-US" sz="2700" dirty="0" err="1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componente</a:t>
            </a:r>
            <a:r>
              <a:rPr lang="en-US" sz="2700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che</a:t>
            </a:r>
            <a:r>
              <a:rPr lang="en-US" sz="2700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supporta</a:t>
            </a:r>
            <a:r>
              <a:rPr lang="en-US" sz="2700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questo</a:t>
            </a:r>
            <a:r>
              <a:rPr lang="en-US" sz="2700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tipo</a:t>
            </a:r>
            <a:r>
              <a:rPr lang="en-US" sz="2700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 di file</a:t>
            </a:r>
          </a:p>
          <a:p>
            <a:pPr lvl="0">
              <a:buClr>
                <a:srgbClr val="000000"/>
              </a:buClr>
              <a:buFont typeface="Oswald Light"/>
              <a:buChar char="➔"/>
            </a:pPr>
            <a:r>
              <a:rPr lang="en-US" sz="2700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Da </a:t>
            </a:r>
            <a:r>
              <a:rPr lang="en-US" sz="2700" dirty="0" err="1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questo</a:t>
            </a:r>
            <a:r>
              <a:rPr lang="en-US" sz="2700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 link </a:t>
            </a:r>
            <a:r>
              <a:rPr lang="en-US" sz="2700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  <a:hlinkClick r:id="rId3"/>
              </a:rPr>
              <a:t>https://lottiefiles.com/</a:t>
            </a:r>
            <a:r>
              <a:rPr lang="en-US" sz="2700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 è possible </a:t>
            </a:r>
            <a:r>
              <a:rPr lang="en-US" sz="2700" dirty="0" err="1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cercare</a:t>
            </a:r>
            <a:r>
              <a:rPr lang="en-US" sz="2700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 e </a:t>
            </a:r>
            <a:r>
              <a:rPr lang="en-US" sz="2700" dirty="0" err="1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scaricare</a:t>
            </a:r>
            <a:r>
              <a:rPr lang="en-US" sz="2700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immagini</a:t>
            </a:r>
            <a:r>
              <a:rPr lang="en-US" sz="2700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 in </a:t>
            </a:r>
            <a:r>
              <a:rPr lang="en-US" sz="2700" dirty="0" err="1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questo</a:t>
            </a:r>
            <a:r>
              <a:rPr lang="en-US" sz="2700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formato</a:t>
            </a:r>
            <a:endParaRPr lang="en-US" sz="2700" dirty="0">
              <a:solidFill>
                <a:srgbClr val="000000"/>
              </a:solidFill>
              <a:latin typeface="Oswald Light"/>
              <a:ea typeface="Oswald Light"/>
              <a:cs typeface="Oswald Light"/>
              <a:sym typeface="Oswald Light"/>
            </a:endParaRPr>
          </a:p>
        </p:txBody>
      </p:sp>
      <p:pic>
        <p:nvPicPr>
          <p:cNvPr id="145" name="Google Shape;145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79800" y="4588875"/>
            <a:ext cx="1642450" cy="337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27051004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27BA0"/>
        </a:solidFill>
        <a:effectLst/>
      </p:bgPr>
    </p:bg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9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4800" dirty="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Servizi di autenticazione</a:t>
            </a:r>
            <a:endParaRPr sz="4800" dirty="0">
              <a:solidFill>
                <a:schemeClr val="lt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144" name="Google Shape;144;p29"/>
          <p:cNvSpPr txBox="1">
            <a:spLocks noGrp="1"/>
          </p:cNvSpPr>
          <p:nvPr>
            <p:ph type="body" idx="1"/>
          </p:nvPr>
        </p:nvSpPr>
        <p:spPr>
          <a:xfrm>
            <a:off x="457200" y="1063375"/>
            <a:ext cx="8229600" cy="386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Oswald Light"/>
              <a:buChar char="➔"/>
            </a:pPr>
            <a:r>
              <a:rPr lang="en-US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In FGX </a:t>
            </a:r>
            <a:r>
              <a:rPr lang="en-US" dirty="0" err="1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sono</a:t>
            </a:r>
            <a:r>
              <a:rPr lang="en-US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stati</a:t>
            </a:r>
            <a:r>
              <a:rPr lang="en-US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implementati</a:t>
            </a:r>
            <a:r>
              <a:rPr lang="en-US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 e </a:t>
            </a:r>
            <a:r>
              <a:rPr lang="en-US" dirty="0" err="1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verranno</a:t>
            </a:r>
            <a:r>
              <a:rPr lang="en-US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aggiunti</a:t>
            </a:r>
            <a:r>
              <a:rPr lang="en-US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i</a:t>
            </a:r>
            <a:r>
              <a:rPr lang="en-US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 client di accesso ai </a:t>
            </a:r>
            <a:r>
              <a:rPr lang="en-US" dirty="0" err="1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seguenti</a:t>
            </a:r>
            <a:r>
              <a:rPr lang="en-US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servizi</a:t>
            </a:r>
            <a:r>
              <a:rPr lang="en-US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 di </a:t>
            </a:r>
            <a:r>
              <a:rPr lang="en-US" dirty="0" err="1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autenticazione</a:t>
            </a:r>
            <a:endParaRPr lang="en-US" dirty="0">
              <a:solidFill>
                <a:srgbClr val="000000"/>
              </a:solidFill>
              <a:latin typeface="Oswald Light"/>
              <a:ea typeface="Oswald Light"/>
              <a:cs typeface="Oswald Light"/>
              <a:sym typeface="Oswald Light"/>
            </a:endParaRPr>
          </a:p>
          <a:p>
            <a:pPr lvl="1" indent="-419100">
              <a:spcBef>
                <a:spcPts val="600"/>
              </a:spcBef>
              <a:buClr>
                <a:srgbClr val="000000"/>
              </a:buClr>
              <a:buSzPts val="3000"/>
              <a:buFont typeface="Oswald Light"/>
              <a:buChar char="➔"/>
            </a:pPr>
            <a:r>
              <a:rPr lang="en-US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ID Apple e Apple Pay</a:t>
            </a:r>
          </a:p>
          <a:p>
            <a:pPr lvl="1" indent="-419100">
              <a:spcBef>
                <a:spcPts val="600"/>
              </a:spcBef>
              <a:buClr>
                <a:srgbClr val="000000"/>
              </a:buClr>
              <a:buSzPts val="3000"/>
              <a:buFont typeface="Oswald Light"/>
              <a:buChar char="➔"/>
            </a:pPr>
            <a:r>
              <a:rPr lang="en-US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Facebook login</a:t>
            </a:r>
          </a:p>
          <a:p>
            <a:pPr lvl="1" indent="-419100">
              <a:spcBef>
                <a:spcPts val="600"/>
              </a:spcBef>
              <a:buClr>
                <a:srgbClr val="000000"/>
              </a:buClr>
              <a:buSzPts val="3000"/>
              <a:buFont typeface="Oswald Light"/>
              <a:buChar char="➔"/>
            </a:pPr>
            <a:r>
              <a:rPr lang="en-US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Google Sign-in e Google Pay</a:t>
            </a:r>
          </a:p>
          <a:p>
            <a:pPr lvl="1" indent="-419100">
              <a:spcBef>
                <a:spcPts val="600"/>
              </a:spcBef>
              <a:buClr>
                <a:srgbClr val="000000"/>
              </a:buClr>
              <a:buSzPts val="3000"/>
              <a:buFont typeface="Oswald Light"/>
              <a:buChar char="➔"/>
            </a:pPr>
            <a:r>
              <a:rPr lang="en-US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VK Login</a:t>
            </a:r>
          </a:p>
          <a:p>
            <a:pPr lvl="1" indent="-419100">
              <a:spcBef>
                <a:spcPts val="600"/>
              </a:spcBef>
              <a:buClr>
                <a:srgbClr val="000000"/>
              </a:buClr>
              <a:buSzPts val="3000"/>
              <a:buFont typeface="Oswald Light"/>
              <a:buChar char="➔"/>
            </a:pPr>
            <a:r>
              <a:rPr lang="en-US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…</a:t>
            </a:r>
          </a:p>
        </p:txBody>
      </p:sp>
      <p:pic>
        <p:nvPicPr>
          <p:cNvPr id="145" name="Google Shape;14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79800" y="4588875"/>
            <a:ext cx="1642450" cy="337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87217899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27BA0"/>
        </a:solidFill>
        <a:effectLst/>
      </p:bgPr>
    </p:bg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9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4800" dirty="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Habit Builder</a:t>
            </a:r>
            <a:endParaRPr sz="4800" dirty="0">
              <a:solidFill>
                <a:schemeClr val="lt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144" name="Google Shape;144;p29"/>
          <p:cNvSpPr txBox="1">
            <a:spLocks noGrp="1"/>
          </p:cNvSpPr>
          <p:nvPr>
            <p:ph type="body" idx="1"/>
          </p:nvPr>
        </p:nvSpPr>
        <p:spPr>
          <a:xfrm>
            <a:off x="457200" y="1063375"/>
            <a:ext cx="8229600" cy="386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rgbClr val="000000"/>
              </a:buClr>
              <a:buFont typeface="Oswald Light"/>
              <a:buChar char="➔"/>
            </a:pPr>
            <a:r>
              <a:rPr lang="en-US" dirty="0" err="1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Prototipazione</a:t>
            </a:r>
            <a:r>
              <a:rPr lang="en-US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 di </a:t>
            </a:r>
            <a:r>
              <a:rPr lang="en-US" dirty="0" err="1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una</a:t>
            </a:r>
            <a:r>
              <a:rPr lang="en-US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 app:</a:t>
            </a:r>
          </a:p>
          <a:p>
            <a:pPr lvl="0">
              <a:buClr>
                <a:srgbClr val="000000"/>
              </a:buClr>
              <a:buFont typeface="Oswald Light"/>
              <a:buChar char="➔"/>
            </a:pPr>
            <a:endParaRPr lang="en-US" dirty="0">
              <a:solidFill>
                <a:srgbClr val="000000"/>
              </a:solidFill>
              <a:latin typeface="Oswald Light"/>
              <a:ea typeface="Oswald Light"/>
              <a:cs typeface="Oswald Light"/>
              <a:sym typeface="Oswald Light"/>
            </a:endParaRPr>
          </a:p>
          <a:p>
            <a:pPr lvl="0">
              <a:buClr>
                <a:srgbClr val="000000"/>
              </a:buClr>
              <a:buFont typeface="Oswald Light"/>
              <a:buChar char="➔"/>
            </a:pPr>
            <a:r>
              <a:rPr lang="en-US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  <a:hlinkClick r:id="rId3"/>
              </a:rPr>
              <a:t>https://www.pixeltrue.com/free-ui-kits/habit-builder-ui-kit#/ms/login</a:t>
            </a:r>
            <a:endParaRPr lang="en-US" dirty="0">
              <a:solidFill>
                <a:srgbClr val="000000"/>
              </a:solidFill>
              <a:latin typeface="Oswald Light"/>
              <a:ea typeface="Oswald Light"/>
              <a:cs typeface="Oswald Light"/>
              <a:sym typeface="Oswald Light"/>
            </a:endParaRPr>
          </a:p>
          <a:p>
            <a:pPr lvl="0">
              <a:buClr>
                <a:srgbClr val="000000"/>
              </a:buClr>
              <a:buFont typeface="Oswald Light"/>
              <a:buChar char="➔"/>
            </a:pPr>
            <a:endParaRPr lang="en-US" dirty="0">
              <a:solidFill>
                <a:srgbClr val="000000"/>
              </a:solidFill>
              <a:latin typeface="Oswald Light"/>
              <a:ea typeface="Oswald Light"/>
              <a:cs typeface="Oswald Light"/>
              <a:sym typeface="Oswald Light"/>
            </a:endParaRPr>
          </a:p>
          <a:p>
            <a:pPr lvl="0">
              <a:buClr>
                <a:srgbClr val="000000"/>
              </a:buClr>
              <a:buFont typeface="Oswald Light"/>
              <a:buChar char="➔"/>
            </a:pPr>
            <a:endParaRPr lang="en-US" dirty="0">
              <a:solidFill>
                <a:srgbClr val="000000"/>
              </a:solidFill>
              <a:latin typeface="Oswald Light"/>
              <a:ea typeface="Oswald Light"/>
              <a:cs typeface="Oswald Light"/>
              <a:sym typeface="Oswald Light"/>
            </a:endParaRPr>
          </a:p>
        </p:txBody>
      </p:sp>
      <p:pic>
        <p:nvPicPr>
          <p:cNvPr id="145" name="Google Shape;145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79800" y="4588875"/>
            <a:ext cx="1642450" cy="33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B44CD185-0C4D-2C2A-9889-7128C0648A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84608" y="1130709"/>
            <a:ext cx="5807654" cy="39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374126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0"/>
          <p:cNvSpPr txBox="1">
            <a:spLocks noGrp="1"/>
          </p:cNvSpPr>
          <p:nvPr>
            <p:ph type="title"/>
          </p:nvPr>
        </p:nvSpPr>
        <p:spPr>
          <a:xfrm>
            <a:off x="412925" y="2143053"/>
            <a:ext cx="8229600" cy="857400"/>
          </a:xfrm>
          <a:prstGeom prst="rect">
            <a:avLst/>
          </a:prstGeom>
          <a:solidFill>
            <a:srgbClr val="8E7CC3"/>
          </a:solidFill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4800" dirty="0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rPr>
              <a:t>Futuro…</a:t>
            </a:r>
            <a:endParaRPr sz="4800" dirty="0">
              <a:solidFill>
                <a:srgbClr val="FFFFFF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E7CC3"/>
        </a:solid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4800" dirty="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Roadmap</a:t>
            </a:r>
            <a:endParaRPr sz="4000" dirty="0">
              <a:solidFill>
                <a:srgbClr val="FFFFFF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156" name="Google Shape;156;p31"/>
          <p:cNvSpPr txBox="1">
            <a:spLocks noGrp="1"/>
          </p:cNvSpPr>
          <p:nvPr>
            <p:ph type="body" idx="1"/>
          </p:nvPr>
        </p:nvSpPr>
        <p:spPr>
          <a:xfrm>
            <a:off x="177375" y="1063375"/>
            <a:ext cx="8736000" cy="386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spcBef>
                <a:spcPts val="600"/>
              </a:spcBef>
              <a:spcAft>
                <a:spcPts val="0"/>
              </a:spcAft>
              <a:buSzPts val="3000"/>
              <a:buFont typeface="Oswald Light"/>
              <a:buChar char="➔"/>
            </a:pPr>
            <a:r>
              <a:rPr lang="en-US" sz="2200" dirty="0">
                <a:latin typeface="Oswald Light"/>
                <a:ea typeface="Oswald Light"/>
                <a:cs typeface="Oswald Light"/>
                <a:sym typeface="Oswald Light"/>
              </a:rPr>
              <a:t>FGX è </a:t>
            </a:r>
            <a:r>
              <a:rPr lang="en-US" sz="2200" dirty="0" err="1">
                <a:latin typeface="Oswald Light"/>
                <a:ea typeface="Oswald Light"/>
                <a:cs typeface="Oswald Light"/>
                <a:sym typeface="Oswald Light"/>
              </a:rPr>
              <a:t>una</a:t>
            </a:r>
            <a:r>
              <a:rPr lang="en-US" sz="2200" dirty="0">
                <a:latin typeface="Oswald Light"/>
                <a:ea typeface="Oswald Light"/>
                <a:cs typeface="Oswald Light"/>
                <a:sym typeface="Oswald Light"/>
              </a:rPr>
              <a:t> </a:t>
            </a:r>
            <a:r>
              <a:rPr lang="en-US" sz="2200" dirty="0" err="1">
                <a:latin typeface="Oswald Light"/>
                <a:ea typeface="Oswald Light"/>
                <a:cs typeface="Oswald Light"/>
                <a:sym typeface="Oswald Light"/>
              </a:rPr>
              <a:t>libreria</a:t>
            </a:r>
            <a:r>
              <a:rPr lang="en-US" sz="2200" dirty="0">
                <a:latin typeface="Oswald Light"/>
                <a:ea typeface="Oswald Light"/>
                <a:cs typeface="Oswald Light"/>
                <a:sym typeface="Oswald Light"/>
              </a:rPr>
              <a:t> in </a:t>
            </a:r>
            <a:r>
              <a:rPr lang="en-US" sz="2200" dirty="0" err="1">
                <a:latin typeface="Oswald Light"/>
                <a:ea typeface="Oswald Light"/>
                <a:cs typeface="Oswald Light"/>
                <a:sym typeface="Oswald Light"/>
              </a:rPr>
              <a:t>costante</a:t>
            </a:r>
            <a:r>
              <a:rPr lang="en-US" sz="2200" dirty="0">
                <a:latin typeface="Oswald Light"/>
                <a:ea typeface="Oswald Light"/>
                <a:cs typeface="Oswald Light"/>
                <a:sym typeface="Oswald Light"/>
              </a:rPr>
              <a:t> </a:t>
            </a:r>
            <a:r>
              <a:rPr lang="en-US" sz="2200" dirty="0" err="1">
                <a:latin typeface="Oswald Light"/>
                <a:ea typeface="Oswald Light"/>
                <a:cs typeface="Oswald Light"/>
                <a:sym typeface="Oswald Light"/>
              </a:rPr>
              <a:t>evoluzione</a:t>
            </a:r>
            <a:r>
              <a:rPr lang="en-US" sz="2200" dirty="0">
                <a:latin typeface="Oswald Light"/>
                <a:ea typeface="Oswald Light"/>
                <a:cs typeface="Oswald Light"/>
                <a:sym typeface="Oswald Light"/>
              </a:rPr>
              <a:t>! </a:t>
            </a:r>
            <a:r>
              <a:rPr lang="en-US" sz="2200" dirty="0" err="1">
                <a:latin typeface="Oswald Light"/>
                <a:ea typeface="Oswald Light"/>
                <a:cs typeface="Oswald Light"/>
                <a:sym typeface="Oswald Light"/>
              </a:rPr>
              <a:t>Escono</a:t>
            </a:r>
            <a:r>
              <a:rPr lang="en-US" sz="2200" dirty="0">
                <a:latin typeface="Oswald Light"/>
                <a:ea typeface="Oswald Light"/>
                <a:cs typeface="Oswald Light"/>
                <a:sym typeface="Oswald Light"/>
              </a:rPr>
              <a:t> </a:t>
            </a:r>
            <a:r>
              <a:rPr lang="en-US" sz="2200" dirty="0" err="1">
                <a:latin typeface="Oswald Light"/>
                <a:ea typeface="Oswald Light"/>
                <a:cs typeface="Oswald Light"/>
                <a:sym typeface="Oswald Light"/>
              </a:rPr>
              <a:t>nuove</a:t>
            </a:r>
            <a:r>
              <a:rPr lang="en-US" sz="2200" dirty="0">
                <a:latin typeface="Oswald Light"/>
                <a:ea typeface="Oswald Light"/>
                <a:cs typeface="Oswald Light"/>
                <a:sym typeface="Oswald Light"/>
              </a:rPr>
              <a:t> </a:t>
            </a:r>
            <a:r>
              <a:rPr lang="en-US" sz="2200" dirty="0" err="1">
                <a:latin typeface="Oswald Light"/>
                <a:ea typeface="Oswald Light"/>
                <a:cs typeface="Oswald Light"/>
                <a:sym typeface="Oswald Light"/>
              </a:rPr>
              <a:t>versioni</a:t>
            </a:r>
            <a:r>
              <a:rPr lang="en-US" sz="2200" dirty="0">
                <a:latin typeface="Oswald Light"/>
                <a:ea typeface="Oswald Light"/>
                <a:cs typeface="Oswald Light"/>
                <a:sym typeface="Oswald Light"/>
              </a:rPr>
              <a:t> </a:t>
            </a:r>
            <a:r>
              <a:rPr lang="en-US" sz="2200" dirty="0" err="1">
                <a:latin typeface="Oswald Light"/>
                <a:ea typeface="Oswald Light"/>
                <a:cs typeface="Oswald Light"/>
                <a:sym typeface="Oswald Light"/>
              </a:rPr>
              <a:t>ogni</a:t>
            </a:r>
            <a:r>
              <a:rPr lang="en-US" sz="2200" dirty="0">
                <a:latin typeface="Oswald Light"/>
                <a:ea typeface="Oswald Light"/>
                <a:cs typeface="Oswald Light"/>
                <a:sym typeface="Oswald Light"/>
              </a:rPr>
              <a:t> 2-3 </a:t>
            </a:r>
            <a:r>
              <a:rPr lang="en-US" sz="2200" dirty="0" err="1">
                <a:latin typeface="Oswald Light"/>
                <a:ea typeface="Oswald Light"/>
                <a:cs typeface="Oswald Light"/>
                <a:sym typeface="Oswald Light"/>
              </a:rPr>
              <a:t>settimane</a:t>
            </a:r>
            <a:r>
              <a:rPr lang="en-US" sz="2200" dirty="0">
                <a:latin typeface="Oswald Light"/>
                <a:ea typeface="Oswald Light"/>
                <a:cs typeface="Oswald Light"/>
                <a:sym typeface="Oswald Light"/>
              </a:rPr>
              <a:t>. </a:t>
            </a:r>
            <a:r>
              <a:rPr lang="en-US" sz="2200" dirty="0" err="1">
                <a:latin typeface="Oswald Light"/>
                <a:ea typeface="Oswald Light"/>
                <a:cs typeface="Oswald Light"/>
                <a:sym typeface="Oswald Light"/>
              </a:rPr>
              <a:t>Queste</a:t>
            </a:r>
            <a:r>
              <a:rPr lang="en-US" sz="2200" dirty="0">
                <a:latin typeface="Oswald Light"/>
                <a:ea typeface="Oswald Light"/>
                <a:cs typeface="Oswald Light"/>
                <a:sym typeface="Oswald Light"/>
              </a:rPr>
              <a:t> </a:t>
            </a:r>
            <a:r>
              <a:rPr lang="en-US" sz="2200" dirty="0" err="1">
                <a:latin typeface="Oswald Light"/>
                <a:ea typeface="Oswald Light"/>
                <a:cs typeface="Oswald Light"/>
                <a:sym typeface="Oswald Light"/>
              </a:rPr>
              <a:t>versioni</a:t>
            </a:r>
            <a:r>
              <a:rPr lang="en-US" sz="2200" dirty="0">
                <a:latin typeface="Oswald Light"/>
                <a:ea typeface="Oswald Light"/>
                <a:cs typeface="Oswald Light"/>
                <a:sym typeface="Oswald Light"/>
              </a:rPr>
              <a:t> </a:t>
            </a:r>
            <a:r>
              <a:rPr lang="en-US" sz="2200" dirty="0" err="1">
                <a:latin typeface="Oswald Light"/>
                <a:ea typeface="Oswald Light"/>
                <a:cs typeface="Oswald Light"/>
                <a:sym typeface="Oswald Light"/>
              </a:rPr>
              <a:t>correggono</a:t>
            </a:r>
            <a:r>
              <a:rPr lang="en-US" sz="2200" dirty="0">
                <a:latin typeface="Oswald Light"/>
                <a:ea typeface="Oswald Light"/>
                <a:cs typeface="Oswald Light"/>
                <a:sym typeface="Oswald Light"/>
              </a:rPr>
              <a:t> bug ma </a:t>
            </a:r>
            <a:r>
              <a:rPr lang="en-US" sz="2200" dirty="0" err="1">
                <a:latin typeface="Oswald Light"/>
                <a:ea typeface="Oswald Light"/>
                <a:cs typeface="Oswald Light"/>
                <a:sym typeface="Oswald Light"/>
              </a:rPr>
              <a:t>soprattutto</a:t>
            </a:r>
            <a:r>
              <a:rPr lang="en-US" sz="2200" dirty="0">
                <a:latin typeface="Oswald Light"/>
                <a:ea typeface="Oswald Light"/>
                <a:cs typeface="Oswald Light"/>
                <a:sym typeface="Oswald Light"/>
              </a:rPr>
              <a:t> </a:t>
            </a:r>
            <a:r>
              <a:rPr lang="en-US" sz="2200" dirty="0" err="1">
                <a:latin typeface="Oswald Light"/>
                <a:ea typeface="Oswald Light"/>
                <a:cs typeface="Oswald Light"/>
                <a:sym typeface="Oswald Light"/>
              </a:rPr>
              <a:t>aggiungono</a:t>
            </a:r>
            <a:r>
              <a:rPr lang="en-US" sz="2200" dirty="0">
                <a:latin typeface="Oswald Light"/>
                <a:ea typeface="Oswald Light"/>
                <a:cs typeface="Oswald Light"/>
                <a:sym typeface="Oswald Light"/>
              </a:rPr>
              <a:t> </a:t>
            </a:r>
            <a:r>
              <a:rPr lang="en-US" sz="2200" dirty="0" err="1">
                <a:latin typeface="Oswald Light"/>
                <a:ea typeface="Oswald Light"/>
                <a:cs typeface="Oswald Light"/>
                <a:sym typeface="Oswald Light"/>
              </a:rPr>
              <a:t>funzionalità</a:t>
            </a:r>
            <a:r>
              <a:rPr lang="en-US" sz="2200" dirty="0">
                <a:latin typeface="Oswald Light"/>
                <a:ea typeface="Oswald Light"/>
                <a:cs typeface="Oswald Light"/>
                <a:sym typeface="Oswald Light"/>
              </a:rPr>
              <a:t>/</a:t>
            </a:r>
            <a:r>
              <a:rPr lang="en-US" sz="2200" dirty="0" err="1">
                <a:latin typeface="Oswald Light"/>
                <a:ea typeface="Oswald Light"/>
                <a:cs typeface="Oswald Light"/>
                <a:sym typeface="Oswald Light"/>
              </a:rPr>
              <a:t>componenti</a:t>
            </a:r>
            <a:r>
              <a:rPr lang="en-US" sz="2200" dirty="0">
                <a:latin typeface="Oswald Light"/>
                <a:ea typeface="Oswald Light"/>
                <a:cs typeface="Oswald Light"/>
                <a:sym typeface="Oswald Light"/>
              </a:rPr>
              <a:t> </a:t>
            </a:r>
            <a:r>
              <a:rPr lang="en-US" sz="2200" dirty="0" err="1">
                <a:latin typeface="Oswald Light"/>
                <a:ea typeface="Oswald Light"/>
                <a:cs typeface="Oswald Light"/>
                <a:sym typeface="Oswald Light"/>
              </a:rPr>
              <a:t>nuovi</a:t>
            </a:r>
            <a:r>
              <a:rPr lang="en-US" sz="2200" dirty="0">
                <a:latin typeface="Oswald Light"/>
                <a:ea typeface="Oswald Light"/>
                <a:cs typeface="Oswald Light"/>
                <a:sym typeface="Oswald Light"/>
              </a:rPr>
              <a:t> </a:t>
            </a:r>
            <a:r>
              <a:rPr lang="en-US" sz="2200" dirty="0" err="1">
                <a:latin typeface="Oswald Light"/>
                <a:ea typeface="Oswald Light"/>
                <a:cs typeface="Oswald Light"/>
                <a:sym typeface="Oswald Light"/>
              </a:rPr>
              <a:t>alla</a:t>
            </a:r>
            <a:r>
              <a:rPr lang="en-US" sz="2200" dirty="0">
                <a:latin typeface="Oswald Light"/>
                <a:ea typeface="Oswald Light"/>
                <a:cs typeface="Oswald Light"/>
                <a:sym typeface="Oswald Light"/>
              </a:rPr>
              <a:t> </a:t>
            </a:r>
            <a:r>
              <a:rPr lang="en-US" sz="2200" dirty="0" err="1">
                <a:latin typeface="Oswald Light"/>
                <a:ea typeface="Oswald Light"/>
                <a:cs typeface="Oswald Light"/>
                <a:sym typeface="Oswald Light"/>
              </a:rPr>
              <a:t>libreria</a:t>
            </a:r>
            <a:endParaRPr lang="en-US" sz="2200" dirty="0">
              <a:latin typeface="Oswald Light"/>
              <a:ea typeface="Oswald Light"/>
              <a:cs typeface="Oswald Light"/>
              <a:sym typeface="Oswald Light"/>
            </a:endParaRPr>
          </a:p>
          <a:p>
            <a:pPr lvl="1" indent="-419100">
              <a:spcBef>
                <a:spcPts val="600"/>
              </a:spcBef>
              <a:buSzPts val="3000"/>
              <a:buFont typeface="Oswald Light"/>
              <a:buChar char="➔"/>
            </a:pPr>
            <a:r>
              <a:rPr lang="en-US" dirty="0" err="1">
                <a:latin typeface="Oswald Light"/>
                <a:ea typeface="Oswald Light"/>
                <a:cs typeface="Oswald Light"/>
                <a:sym typeface="Oswald Light"/>
              </a:rPr>
              <a:t>Finalizzazione</a:t>
            </a:r>
            <a:r>
              <a:rPr lang="en-US" dirty="0">
                <a:latin typeface="Oswald Light"/>
                <a:ea typeface="Oswald Light"/>
                <a:cs typeface="Oswald Light"/>
                <a:sym typeface="Oswald Light"/>
              </a:rPr>
              <a:t> </a:t>
            </a:r>
            <a:r>
              <a:rPr lang="en-US" dirty="0" err="1">
                <a:latin typeface="Oswald Light"/>
                <a:ea typeface="Oswald Light"/>
                <a:cs typeface="Oswald Light"/>
                <a:sym typeface="Oswald Light"/>
              </a:rPr>
              <a:t>della</a:t>
            </a:r>
            <a:r>
              <a:rPr lang="en-US" dirty="0">
                <a:latin typeface="Oswald Light"/>
                <a:ea typeface="Oswald Light"/>
                <a:cs typeface="Oswald Light"/>
                <a:sym typeface="Oswald Light"/>
              </a:rPr>
              <a:t> </a:t>
            </a:r>
            <a:r>
              <a:rPr lang="en-US" dirty="0" err="1">
                <a:latin typeface="Oswald Light"/>
                <a:ea typeface="Oswald Light"/>
                <a:cs typeface="Oswald Light"/>
                <a:sym typeface="Oswald Light"/>
              </a:rPr>
              <a:t>libreria</a:t>
            </a:r>
            <a:r>
              <a:rPr lang="en-US" dirty="0">
                <a:latin typeface="Oswald Light"/>
                <a:ea typeface="Oswald Light"/>
                <a:cs typeface="Oswald Light"/>
                <a:sym typeface="Oswald Light"/>
              </a:rPr>
              <a:t> </a:t>
            </a:r>
            <a:r>
              <a:rPr lang="en-US" dirty="0" err="1">
                <a:latin typeface="Oswald Light"/>
                <a:ea typeface="Oswald Light"/>
                <a:cs typeface="Oswald Light"/>
                <a:sym typeface="Oswald Light"/>
              </a:rPr>
              <a:t>su</a:t>
            </a:r>
            <a:r>
              <a:rPr lang="en-US" dirty="0">
                <a:latin typeface="Oswald Light"/>
                <a:ea typeface="Oswald Light"/>
                <a:cs typeface="Oswald Light"/>
                <a:sym typeface="Oswald Light"/>
              </a:rPr>
              <a:t> iOS</a:t>
            </a:r>
          </a:p>
          <a:p>
            <a:pPr lvl="1" indent="-419100">
              <a:spcBef>
                <a:spcPts val="600"/>
              </a:spcBef>
              <a:buSzPts val="3000"/>
              <a:buFont typeface="Oswald Light"/>
              <a:buChar char="➔"/>
            </a:pPr>
            <a:r>
              <a:rPr lang="en-US" dirty="0">
                <a:latin typeface="Oswald Light"/>
                <a:ea typeface="Oswald Light"/>
                <a:cs typeface="Oswald Light"/>
                <a:sym typeface="Oswald Light"/>
              </a:rPr>
              <a:t>Frame</a:t>
            </a:r>
          </a:p>
          <a:p>
            <a:pPr lvl="1" indent="-419100">
              <a:spcBef>
                <a:spcPts val="600"/>
              </a:spcBef>
              <a:buSzPts val="3000"/>
              <a:buFont typeface="Oswald Light"/>
              <a:buChar char="➔"/>
            </a:pPr>
            <a:r>
              <a:rPr lang="en-US" dirty="0">
                <a:latin typeface="Oswald Light"/>
                <a:ea typeface="Oswald Light"/>
                <a:cs typeface="Oswald Light"/>
                <a:sym typeface="Oswald Light"/>
              </a:rPr>
              <a:t>Styles</a:t>
            </a:r>
          </a:p>
          <a:p>
            <a:pPr lvl="1" indent="-419100">
              <a:spcBef>
                <a:spcPts val="600"/>
              </a:spcBef>
              <a:buSzPts val="3000"/>
              <a:buFont typeface="Oswald Light"/>
              <a:buChar char="➔"/>
            </a:pPr>
            <a:r>
              <a:rPr lang="en-US" dirty="0">
                <a:latin typeface="Oswald Light"/>
                <a:ea typeface="Oswald Light"/>
                <a:cs typeface="Oswald Light"/>
                <a:sym typeface="Oswald Light"/>
              </a:rPr>
              <a:t>Authentication services</a:t>
            </a:r>
          </a:p>
          <a:p>
            <a:pPr lvl="1" indent="-419100">
              <a:spcBef>
                <a:spcPts val="600"/>
              </a:spcBef>
              <a:buSzPts val="3000"/>
              <a:buFont typeface="Oswald Light"/>
              <a:buChar char="➔"/>
            </a:pPr>
            <a:r>
              <a:rPr lang="en-US" dirty="0">
                <a:latin typeface="Oswald Light"/>
                <a:ea typeface="Oswald Light"/>
                <a:cs typeface="Oswald Light"/>
                <a:sym typeface="Oswald Light"/>
              </a:rPr>
              <a:t>Swipe per </a:t>
            </a:r>
            <a:r>
              <a:rPr lang="en-US" dirty="0" err="1">
                <a:latin typeface="Oswald Light"/>
                <a:ea typeface="Oswald Light"/>
                <a:cs typeface="Oswald Light"/>
                <a:sym typeface="Oswald Light"/>
              </a:rPr>
              <a:t>TfgCollectionView</a:t>
            </a:r>
            <a:endParaRPr lang="en-US" dirty="0">
              <a:latin typeface="Oswald Light"/>
              <a:ea typeface="Oswald Light"/>
              <a:cs typeface="Oswald Light"/>
              <a:sym typeface="Oswald Light"/>
            </a:endParaRPr>
          </a:p>
          <a:p>
            <a:pPr lvl="1" indent="-419100">
              <a:spcBef>
                <a:spcPts val="600"/>
              </a:spcBef>
              <a:buSzPts val="3000"/>
              <a:buFont typeface="Oswald Light"/>
              <a:buChar char="➔"/>
            </a:pPr>
            <a:r>
              <a:rPr lang="en-US" dirty="0">
                <a:latin typeface="Oswald Light"/>
                <a:ea typeface="Oswald Light"/>
                <a:cs typeface="Oswald Light"/>
                <a:sym typeface="Oswald Light"/>
              </a:rPr>
              <a:t>Charts….</a:t>
            </a:r>
          </a:p>
          <a:p>
            <a:pPr lvl="1" indent="-419100">
              <a:spcBef>
                <a:spcPts val="600"/>
              </a:spcBef>
              <a:buSzPts val="3000"/>
              <a:buFont typeface="Oswald Light"/>
              <a:buChar char="➔"/>
            </a:pPr>
            <a:endParaRPr dirty="0">
              <a:latin typeface="Oswald Light"/>
              <a:ea typeface="Oswald Light"/>
              <a:cs typeface="Oswald Light"/>
              <a:sym typeface="Oswald Light"/>
            </a:endParaRPr>
          </a:p>
        </p:txBody>
      </p:sp>
      <p:pic>
        <p:nvPicPr>
          <p:cNvPr id="157" name="Google Shape;15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79800" y="4588875"/>
            <a:ext cx="1642450" cy="33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 thruBlk="1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5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5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5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5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E7CC3"/>
        </a:solid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4800" dirty="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Link</a:t>
            </a:r>
            <a:endParaRPr sz="4000" dirty="0">
              <a:solidFill>
                <a:srgbClr val="FFFFFF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156" name="Google Shape;156;p31"/>
          <p:cNvSpPr txBox="1">
            <a:spLocks noGrp="1"/>
          </p:cNvSpPr>
          <p:nvPr>
            <p:ph type="body" idx="1"/>
          </p:nvPr>
        </p:nvSpPr>
        <p:spPr>
          <a:xfrm>
            <a:off x="177375" y="1063375"/>
            <a:ext cx="8736000" cy="386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Font typeface="Oswald Light"/>
              <a:buChar char="➔"/>
            </a:pPr>
            <a:r>
              <a:rPr lang="it-IT" dirty="0">
                <a:latin typeface="Oswald Light"/>
                <a:ea typeface="Oswald Light"/>
                <a:cs typeface="Oswald Light"/>
                <a:sym typeface="Oswald Light"/>
              </a:rPr>
              <a:t>Pagina ufficiale del prodotto </a:t>
            </a:r>
          </a:p>
          <a:p>
            <a:pPr lvl="1">
              <a:buFont typeface="Oswald Light"/>
              <a:buChar char="➔"/>
            </a:pPr>
            <a:r>
              <a:rPr lang="it-IT" dirty="0">
                <a:latin typeface="Oswald Light"/>
                <a:ea typeface="Oswald Light"/>
                <a:cs typeface="Oswald Light"/>
                <a:sym typeface="Oswald Light"/>
                <a:hlinkClick r:id="rId3"/>
              </a:rPr>
              <a:t>https://fgx-native.com/en/</a:t>
            </a:r>
            <a:endParaRPr lang="it-IT" dirty="0">
              <a:latin typeface="Oswald Light"/>
              <a:ea typeface="Oswald Light"/>
              <a:cs typeface="Oswald Light"/>
              <a:sym typeface="Oswald Light"/>
            </a:endParaRPr>
          </a:p>
          <a:p>
            <a:pPr>
              <a:buFont typeface="Oswald Light"/>
              <a:buChar char="➔"/>
            </a:pPr>
            <a:r>
              <a:rPr lang="it-IT" dirty="0">
                <a:latin typeface="Oswald Light"/>
                <a:ea typeface="Oswald Light"/>
                <a:cs typeface="Oswald Light"/>
                <a:sym typeface="Oswald Light"/>
              </a:rPr>
              <a:t>Documentazione del prodotto </a:t>
            </a:r>
          </a:p>
          <a:p>
            <a:pPr lvl="1">
              <a:buFont typeface="Oswald Light"/>
              <a:buChar char="➔"/>
            </a:pPr>
            <a:r>
              <a:rPr lang="it-IT" dirty="0">
                <a:latin typeface="Oswald Light"/>
                <a:ea typeface="Oswald Light"/>
                <a:cs typeface="Oswald Light"/>
                <a:sym typeface="Oswald Light"/>
                <a:hlinkClick r:id="rId4"/>
              </a:rPr>
              <a:t>https://fgx-native.com/en/introduction.html</a:t>
            </a:r>
            <a:endParaRPr lang="it-IT" dirty="0">
              <a:latin typeface="Oswald Light"/>
              <a:ea typeface="Oswald Light"/>
              <a:cs typeface="Oswald Light"/>
              <a:sym typeface="Oswald Light"/>
            </a:endParaRPr>
          </a:p>
          <a:p>
            <a:pPr>
              <a:buFont typeface="Oswald Light"/>
              <a:buChar char="➔"/>
            </a:pPr>
            <a:r>
              <a:rPr lang="it-IT" dirty="0">
                <a:latin typeface="Oswald Light"/>
                <a:ea typeface="Oswald Light"/>
                <a:cs typeface="Oswald Light"/>
                <a:sym typeface="Oswald Light"/>
              </a:rPr>
              <a:t>Forum </a:t>
            </a:r>
          </a:p>
          <a:p>
            <a:pPr lvl="1">
              <a:buFont typeface="Oswald Light"/>
              <a:buChar char="➔"/>
            </a:pPr>
            <a:r>
              <a:rPr lang="it-IT" dirty="0">
                <a:latin typeface="Oswald Light"/>
                <a:ea typeface="Oswald Light"/>
                <a:cs typeface="Oswald Light"/>
                <a:sym typeface="Oswald Light"/>
                <a:hlinkClick r:id="rId5"/>
              </a:rPr>
              <a:t>https://forum.fgx-native.com</a:t>
            </a:r>
            <a:endParaRPr lang="it-IT" dirty="0">
              <a:latin typeface="Oswald Light"/>
              <a:ea typeface="Oswald Light"/>
              <a:cs typeface="Oswald Light"/>
              <a:sym typeface="Oswald Light"/>
            </a:endParaRPr>
          </a:p>
          <a:p>
            <a:pPr marL="533400" lvl="1" indent="0">
              <a:buNone/>
            </a:pPr>
            <a:endParaRPr lang="it-IT" dirty="0">
              <a:latin typeface="Oswald Light"/>
              <a:ea typeface="Oswald Light"/>
              <a:cs typeface="Oswald Light"/>
              <a:sym typeface="Oswald Light"/>
            </a:endParaRPr>
          </a:p>
          <a:p>
            <a:pPr lvl="1" indent="-419100">
              <a:spcBef>
                <a:spcPts val="600"/>
              </a:spcBef>
              <a:buSzPts val="3000"/>
              <a:buFont typeface="Oswald Light"/>
              <a:buChar char="➔"/>
            </a:pPr>
            <a:endParaRPr dirty="0">
              <a:latin typeface="Oswald Light"/>
              <a:ea typeface="Oswald Light"/>
              <a:cs typeface="Oswald Light"/>
              <a:sym typeface="Oswald Light"/>
            </a:endParaRPr>
          </a:p>
        </p:txBody>
      </p:sp>
      <p:pic>
        <p:nvPicPr>
          <p:cNvPr id="157" name="Google Shape;157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79800" y="4588875"/>
            <a:ext cx="1642450" cy="337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28187955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5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5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5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3D85C6"/>
            </a:gs>
            <a:gs pos="100000">
              <a:srgbClr val="9FC5E8"/>
            </a:gs>
          </a:gsLst>
          <a:lin ang="5400012" scaled="0"/>
        </a:gradFill>
        <a:effectLst/>
      </p:bgPr>
    </p:bg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3"/>
          <p:cNvSpPr txBox="1"/>
          <p:nvPr/>
        </p:nvSpPr>
        <p:spPr>
          <a:xfrm>
            <a:off x="379800" y="2725850"/>
            <a:ext cx="8384400" cy="939600"/>
          </a:xfrm>
          <a:prstGeom prst="rect">
            <a:avLst/>
          </a:prstGeom>
          <a:solidFill>
            <a:srgbClr val="1C4587"/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4800" b="1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rPr>
              <a:t>THANK YOU</a:t>
            </a:r>
            <a:endParaRPr sz="4800" b="1">
              <a:solidFill>
                <a:srgbClr val="FFFFFF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pic>
        <p:nvPicPr>
          <p:cNvPr id="167" name="Google Shape;16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9100" y="164925"/>
            <a:ext cx="5525801" cy="184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79800" y="4588875"/>
            <a:ext cx="1642450" cy="33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6666"/>
        </a:solidFill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12;p24">
            <a:extLst>
              <a:ext uri="{FF2B5EF4-FFF2-40B4-BE49-F238E27FC236}">
                <a16:creationId xmlns:a16="http://schemas.microsoft.com/office/drawing/2014/main" id="{5B606E5D-01B5-C76B-21D5-E4FB12FBC17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4800" dirty="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FGX Native: </a:t>
            </a:r>
            <a:r>
              <a:rPr lang="en-US" sz="4800" dirty="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FMX vs FGX</a:t>
            </a:r>
            <a:endParaRPr sz="4800" dirty="0">
              <a:solidFill>
                <a:schemeClr val="lt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8" name="Google Shape;113;p24">
            <a:extLst>
              <a:ext uri="{FF2B5EF4-FFF2-40B4-BE49-F238E27FC236}">
                <a16:creationId xmlns:a16="http://schemas.microsoft.com/office/drawing/2014/main" id="{4DB9D7D1-80EC-883B-268C-B14490BF239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57200" y="1995685"/>
            <a:ext cx="3466728" cy="293018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(+) </a:t>
            </a:r>
            <a:r>
              <a:rPr lang="en-US" sz="2000" dirty="0" err="1">
                <a:solidFill>
                  <a:srgbClr val="000000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Più</a:t>
            </a:r>
            <a:r>
              <a:rPr lang="en-US" sz="2000" dirty="0">
                <a:solidFill>
                  <a:srgbClr val="000000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 “facile” </a:t>
            </a:r>
            <a:r>
              <a:rPr lang="en-US" sz="2000" dirty="0" err="1">
                <a:solidFill>
                  <a:srgbClr val="000000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aggiungere</a:t>
            </a:r>
            <a:r>
              <a:rPr lang="en-US" sz="2000" dirty="0">
                <a:solidFill>
                  <a:srgbClr val="000000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una</a:t>
            </a:r>
            <a:r>
              <a:rPr lang="en-US" sz="2000" dirty="0">
                <a:solidFill>
                  <a:srgbClr val="000000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nuova</a:t>
            </a:r>
            <a:r>
              <a:rPr lang="en-US" sz="2000" dirty="0">
                <a:solidFill>
                  <a:srgbClr val="000000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piattaforma</a:t>
            </a:r>
            <a:endParaRPr lang="en-US" sz="2000" dirty="0">
              <a:solidFill>
                <a:srgbClr val="000000"/>
              </a:solidFill>
              <a:latin typeface="Oswald Regular"/>
              <a:ea typeface="Oswald Regular"/>
              <a:cs typeface="Oswald Regular"/>
              <a:sym typeface="Oswald Regular"/>
            </a:endParaRPr>
          </a:p>
          <a:p>
            <a:pPr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(+) </a:t>
            </a:r>
            <a:r>
              <a:rPr lang="en-US" sz="2000" dirty="0" err="1">
                <a:solidFill>
                  <a:srgbClr val="000000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l’implementazione</a:t>
            </a:r>
            <a:r>
              <a:rPr lang="en-US" sz="2000" dirty="0">
                <a:solidFill>
                  <a:srgbClr val="000000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 di un </a:t>
            </a:r>
            <a:r>
              <a:rPr lang="en-US" sz="2000" dirty="0" err="1">
                <a:solidFill>
                  <a:srgbClr val="000000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controllo</a:t>
            </a:r>
            <a:r>
              <a:rPr lang="en-US" sz="2000" dirty="0">
                <a:solidFill>
                  <a:srgbClr val="000000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funziona</a:t>
            </a:r>
            <a:r>
              <a:rPr lang="en-US" sz="2000" dirty="0">
                <a:solidFill>
                  <a:srgbClr val="000000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su</a:t>
            </a:r>
            <a:r>
              <a:rPr lang="en-US" sz="2000" dirty="0">
                <a:solidFill>
                  <a:srgbClr val="000000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tutte</a:t>
            </a:r>
            <a:r>
              <a:rPr lang="en-US" sz="2000" dirty="0">
                <a:solidFill>
                  <a:srgbClr val="000000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 le </a:t>
            </a:r>
            <a:r>
              <a:rPr lang="en-US" sz="2000" dirty="0" err="1">
                <a:solidFill>
                  <a:srgbClr val="000000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piattaforme</a:t>
            </a:r>
            <a:r>
              <a:rPr lang="en-US" sz="2000" dirty="0">
                <a:solidFill>
                  <a:srgbClr val="000000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sottostanti</a:t>
            </a:r>
            <a:endParaRPr lang="en-US" sz="2000" dirty="0">
              <a:solidFill>
                <a:srgbClr val="000000"/>
              </a:solidFill>
              <a:latin typeface="Oswald Regular"/>
              <a:ea typeface="Oswald Regular"/>
              <a:cs typeface="Oswald Regular"/>
              <a:sym typeface="Oswald Regular"/>
            </a:endParaRPr>
          </a:p>
          <a:p>
            <a:pPr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(-) I </a:t>
            </a:r>
            <a:r>
              <a:rPr lang="en-US" sz="2000" dirty="0" err="1">
                <a:solidFill>
                  <a:srgbClr val="000000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controlli</a:t>
            </a:r>
            <a:r>
              <a:rPr lang="en-US" sz="2000" dirty="0">
                <a:solidFill>
                  <a:srgbClr val="000000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 non </a:t>
            </a:r>
            <a:r>
              <a:rPr lang="en-US" sz="2000" dirty="0" err="1">
                <a:solidFill>
                  <a:srgbClr val="000000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sono</a:t>
            </a:r>
            <a:r>
              <a:rPr lang="en-US" sz="2000" dirty="0">
                <a:solidFill>
                  <a:srgbClr val="000000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nativi</a:t>
            </a:r>
            <a:endParaRPr lang="en-US" sz="2000" dirty="0">
              <a:solidFill>
                <a:srgbClr val="000000"/>
              </a:solidFill>
              <a:latin typeface="Oswald Regular"/>
              <a:ea typeface="Oswald Regular"/>
              <a:cs typeface="Oswald Regular"/>
              <a:sym typeface="Oswald Regular"/>
            </a:endParaRPr>
          </a:p>
          <a:p>
            <a:pPr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(-) </a:t>
            </a:r>
            <a:r>
              <a:rPr lang="en-US" sz="2000" dirty="0" err="1">
                <a:solidFill>
                  <a:srgbClr val="000000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Prestazioni</a:t>
            </a:r>
            <a:r>
              <a:rPr lang="en-US" sz="2000" dirty="0">
                <a:solidFill>
                  <a:srgbClr val="000000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 </a:t>
            </a:r>
          </a:p>
          <a:p>
            <a:pPr marL="3810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</a:pPr>
            <a:endParaRPr lang="en-US" sz="2400" dirty="0">
              <a:solidFill>
                <a:srgbClr val="000000"/>
              </a:solidFill>
              <a:latin typeface="Oswald Regular"/>
              <a:ea typeface="Oswald Regular"/>
              <a:cs typeface="Oswald Regular"/>
              <a:sym typeface="Oswald Regular"/>
            </a:endParaRPr>
          </a:p>
          <a:p>
            <a:pPr marL="3810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</a:pPr>
            <a:endParaRPr lang="en-US" sz="2400" dirty="0">
              <a:solidFill>
                <a:srgbClr val="000000"/>
              </a:solidFill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  <p:pic>
        <p:nvPicPr>
          <p:cNvPr id="9" name="Google Shape;114;p24">
            <a:extLst>
              <a:ext uri="{FF2B5EF4-FFF2-40B4-BE49-F238E27FC236}">
                <a16:creationId xmlns:a16="http://schemas.microsoft.com/office/drawing/2014/main" id="{69146CA9-98AF-876D-085F-60F2A1B799A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79800" y="4588875"/>
            <a:ext cx="1642450" cy="33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13;p24">
            <a:extLst>
              <a:ext uri="{FF2B5EF4-FFF2-40B4-BE49-F238E27FC236}">
                <a16:creationId xmlns:a16="http://schemas.microsoft.com/office/drawing/2014/main" id="{FC4B43F6-1482-1DA2-398E-018DB8C40D59}"/>
              </a:ext>
            </a:extLst>
          </p:cNvPr>
          <p:cNvSpPr txBox="1">
            <a:spLocks/>
          </p:cNvSpPr>
          <p:nvPr/>
        </p:nvSpPr>
        <p:spPr>
          <a:xfrm>
            <a:off x="4620450" y="1995686"/>
            <a:ext cx="3466728" cy="2930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(-) </a:t>
            </a:r>
            <a:r>
              <a:rPr lang="en-US" sz="2000" dirty="0" err="1">
                <a:solidFill>
                  <a:srgbClr val="000000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Più</a:t>
            </a:r>
            <a:r>
              <a:rPr lang="en-US" sz="2000" dirty="0">
                <a:solidFill>
                  <a:srgbClr val="000000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complesso</a:t>
            </a:r>
            <a:r>
              <a:rPr lang="en-US" sz="2000" dirty="0">
                <a:solidFill>
                  <a:srgbClr val="000000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aggiungere</a:t>
            </a:r>
            <a:r>
              <a:rPr lang="en-US" sz="2000" dirty="0">
                <a:solidFill>
                  <a:srgbClr val="000000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una</a:t>
            </a:r>
            <a:r>
              <a:rPr lang="en-US" sz="2000" dirty="0">
                <a:solidFill>
                  <a:srgbClr val="000000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nuova</a:t>
            </a:r>
            <a:r>
              <a:rPr lang="en-US" sz="2000" dirty="0">
                <a:solidFill>
                  <a:srgbClr val="000000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piattaforma</a:t>
            </a:r>
            <a:endParaRPr lang="en-US" sz="2000" dirty="0">
              <a:solidFill>
                <a:srgbClr val="000000"/>
              </a:solidFill>
              <a:latin typeface="Oswald Regular"/>
              <a:ea typeface="Oswald Regular"/>
              <a:cs typeface="Oswald Regular"/>
              <a:sym typeface="Oswald Regular"/>
            </a:endParaRPr>
          </a:p>
          <a:p>
            <a:pPr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(-) </a:t>
            </a:r>
            <a:r>
              <a:rPr lang="en-US" sz="2000" dirty="0" err="1">
                <a:solidFill>
                  <a:srgbClr val="000000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Implementazione</a:t>
            </a:r>
            <a:r>
              <a:rPr lang="en-US" sz="2000" dirty="0">
                <a:solidFill>
                  <a:srgbClr val="000000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separata</a:t>
            </a:r>
            <a:r>
              <a:rPr lang="en-US" sz="2000" dirty="0">
                <a:solidFill>
                  <a:srgbClr val="000000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 e </a:t>
            </a:r>
            <a:r>
              <a:rPr lang="en-US" sz="2000" dirty="0" err="1">
                <a:solidFill>
                  <a:srgbClr val="000000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dedicata</a:t>
            </a:r>
            <a:r>
              <a:rPr lang="en-US" sz="2000" dirty="0">
                <a:solidFill>
                  <a:srgbClr val="000000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 del </a:t>
            </a:r>
            <a:r>
              <a:rPr lang="en-US" sz="2000" dirty="0" err="1">
                <a:solidFill>
                  <a:srgbClr val="000000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controllo</a:t>
            </a:r>
            <a:r>
              <a:rPr lang="en-US" sz="2000" dirty="0">
                <a:solidFill>
                  <a:srgbClr val="000000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 per </a:t>
            </a:r>
            <a:r>
              <a:rPr lang="en-US" sz="2000" dirty="0" err="1">
                <a:solidFill>
                  <a:srgbClr val="000000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ogni</a:t>
            </a:r>
            <a:r>
              <a:rPr lang="en-US" sz="2000" dirty="0">
                <a:solidFill>
                  <a:srgbClr val="000000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piattaforma</a:t>
            </a:r>
            <a:endParaRPr lang="en-US" sz="2000" dirty="0">
              <a:solidFill>
                <a:srgbClr val="000000"/>
              </a:solidFill>
              <a:latin typeface="Oswald Regular"/>
              <a:ea typeface="Oswald Regular"/>
              <a:cs typeface="Oswald Regular"/>
              <a:sym typeface="Oswald Regular"/>
            </a:endParaRPr>
          </a:p>
          <a:p>
            <a:pPr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(+) </a:t>
            </a:r>
            <a:r>
              <a:rPr lang="en-US" sz="2000" dirty="0" err="1">
                <a:solidFill>
                  <a:srgbClr val="000000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Controlli</a:t>
            </a:r>
            <a:r>
              <a:rPr lang="en-US" sz="2000" dirty="0">
                <a:solidFill>
                  <a:srgbClr val="000000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nativi</a:t>
            </a:r>
            <a:endParaRPr lang="en-US" sz="2000" dirty="0">
              <a:solidFill>
                <a:srgbClr val="000000"/>
              </a:solidFill>
              <a:latin typeface="Oswald Regular"/>
              <a:ea typeface="Oswald Regular"/>
              <a:cs typeface="Oswald Regular"/>
              <a:sym typeface="Oswald Regular"/>
            </a:endParaRPr>
          </a:p>
          <a:p>
            <a:pPr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(+) UI e </a:t>
            </a:r>
            <a:r>
              <a:rPr lang="en-US" sz="2000" dirty="0" err="1">
                <a:solidFill>
                  <a:srgbClr val="000000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animazioni</a:t>
            </a:r>
            <a:r>
              <a:rPr lang="en-US" sz="2000" dirty="0">
                <a:solidFill>
                  <a:srgbClr val="000000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 ad </a:t>
            </a:r>
            <a:r>
              <a:rPr lang="en-US" sz="2000" dirty="0" err="1">
                <a:solidFill>
                  <a:srgbClr val="000000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alte</a:t>
            </a:r>
            <a:r>
              <a:rPr lang="en-US" sz="2000" dirty="0">
                <a:solidFill>
                  <a:srgbClr val="000000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        </a:t>
            </a:r>
            <a:r>
              <a:rPr lang="en-US" sz="2000" dirty="0" err="1">
                <a:solidFill>
                  <a:srgbClr val="000000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prestazioni</a:t>
            </a:r>
            <a:endParaRPr lang="en-US" sz="2000" dirty="0">
              <a:solidFill>
                <a:srgbClr val="000000"/>
              </a:solidFill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96E0E6FC-23A3-8D74-2A8B-9F8157F02F41}"/>
              </a:ext>
            </a:extLst>
          </p:cNvPr>
          <p:cNvSpPr/>
          <p:nvPr/>
        </p:nvSpPr>
        <p:spPr>
          <a:xfrm>
            <a:off x="611560" y="1063375"/>
            <a:ext cx="3312368" cy="788295"/>
          </a:xfrm>
          <a:prstGeom prst="rect">
            <a:avLst/>
          </a:prstGeom>
          <a:noFill/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9916EE89-CBB6-0D8D-FFAA-90D5D16E1DFA}"/>
              </a:ext>
            </a:extLst>
          </p:cNvPr>
          <p:cNvSpPr txBox="1"/>
          <p:nvPr/>
        </p:nvSpPr>
        <p:spPr>
          <a:xfrm>
            <a:off x="755576" y="1195912"/>
            <a:ext cx="9361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FMX</a:t>
            </a:r>
            <a:endParaRPr lang="it-IT" sz="2800" dirty="0"/>
          </a:p>
        </p:txBody>
      </p:sp>
      <p:pic>
        <p:nvPicPr>
          <p:cNvPr id="13" name="Picture 2" descr="FireMonkey vs. VCL | The Podcast at Delphi.org">
            <a:extLst>
              <a:ext uri="{FF2B5EF4-FFF2-40B4-BE49-F238E27FC236}">
                <a16:creationId xmlns:a16="http://schemas.microsoft.com/office/drawing/2014/main" id="{E29EC809-4C54-1D39-4DD3-901E2D461A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1151184"/>
            <a:ext cx="612676" cy="612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ttangolo 13">
            <a:extLst>
              <a:ext uri="{FF2B5EF4-FFF2-40B4-BE49-F238E27FC236}">
                <a16:creationId xmlns:a16="http://schemas.microsoft.com/office/drawing/2014/main" id="{BD7AC4F7-CB96-3B21-80B7-2B98A770A0BA}"/>
              </a:ext>
            </a:extLst>
          </p:cNvPr>
          <p:cNvSpPr/>
          <p:nvPr/>
        </p:nvSpPr>
        <p:spPr>
          <a:xfrm>
            <a:off x="4932040" y="1063374"/>
            <a:ext cx="3312368" cy="788295"/>
          </a:xfrm>
          <a:prstGeom prst="rect">
            <a:avLst/>
          </a:prstGeom>
          <a:noFill/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90CEA393-CEBF-EDC9-51A2-6F0BF2D834DE}"/>
              </a:ext>
            </a:extLst>
          </p:cNvPr>
          <p:cNvSpPr txBox="1"/>
          <p:nvPr/>
        </p:nvSpPr>
        <p:spPr>
          <a:xfrm>
            <a:off x="5076056" y="1195911"/>
            <a:ext cx="23762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FGX Native</a:t>
            </a:r>
            <a:endParaRPr lang="it-IT" sz="2800" dirty="0"/>
          </a:p>
        </p:txBody>
      </p:sp>
      <p:pic>
        <p:nvPicPr>
          <p:cNvPr id="16" name="Picture 8" descr="I:\ic_launcher.png">
            <a:extLst>
              <a:ext uri="{FF2B5EF4-FFF2-40B4-BE49-F238E27FC236}">
                <a16:creationId xmlns:a16="http://schemas.microsoft.com/office/drawing/2014/main" id="{100AFC26-CED4-F8F1-69BD-28DA88E035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336" y="1191267"/>
            <a:ext cx="545026" cy="545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 thruBlk="1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5"/>
          <p:cNvSpPr txBox="1">
            <a:spLocks noGrp="1"/>
          </p:cNvSpPr>
          <p:nvPr>
            <p:ph type="title"/>
          </p:nvPr>
        </p:nvSpPr>
        <p:spPr>
          <a:xfrm>
            <a:off x="412925" y="2143053"/>
            <a:ext cx="8229600" cy="857400"/>
          </a:xfrm>
          <a:prstGeom prst="rect">
            <a:avLst/>
          </a:prstGeom>
          <a:solidFill>
            <a:srgbClr val="93C47D"/>
          </a:solidFill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4800" dirty="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Installazione</a:t>
            </a:r>
            <a:endParaRPr sz="4800" dirty="0">
              <a:solidFill>
                <a:srgbClr val="FFFFFF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3C47D"/>
        </a:solid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6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4800" dirty="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Installazione in Delphi 11</a:t>
            </a:r>
            <a:endParaRPr sz="4800" dirty="0">
              <a:solidFill>
                <a:srgbClr val="FFFFFF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pic>
        <p:nvPicPr>
          <p:cNvPr id="126" name="Google Shape;12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79800" y="4588875"/>
            <a:ext cx="1642450" cy="33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C3761857-822F-22E8-BD13-3044B67D91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780" y="1063378"/>
            <a:ext cx="2783792" cy="2160000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6FDEC04B-5447-3272-60AA-AAA7B8BD43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47802" y="1525462"/>
            <a:ext cx="2783791" cy="2160000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5ECDD3CB-7A1B-F140-A98C-7B16155952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57227" y="2266304"/>
            <a:ext cx="2532706" cy="2160000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C52A7A25-DEE9-735B-9A38-5582B25CE7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3175" y="2849684"/>
            <a:ext cx="2532706" cy="2160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 thruBlk="1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8"/>
          <p:cNvSpPr txBox="1">
            <a:spLocks noGrp="1"/>
          </p:cNvSpPr>
          <p:nvPr>
            <p:ph type="title"/>
          </p:nvPr>
        </p:nvSpPr>
        <p:spPr>
          <a:xfrm>
            <a:off x="412925" y="1812412"/>
            <a:ext cx="8229600" cy="1630492"/>
          </a:xfrm>
          <a:prstGeom prst="rect">
            <a:avLst/>
          </a:prstGeom>
          <a:solidFill>
            <a:srgbClr val="C27BA0"/>
          </a:solidFill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4800" dirty="0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rPr>
              <a:t>Evoluzione della libreria e dei componenti</a:t>
            </a:r>
            <a:endParaRPr sz="4800" dirty="0">
              <a:solidFill>
                <a:srgbClr val="FFFFFF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27BA0"/>
        </a:solidFill>
        <a:effectLst/>
      </p:bgPr>
    </p:bg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9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sz="2800" dirty="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Dimensionamento automatico dei </a:t>
            </a:r>
            <a:r>
              <a:rPr lang="it-IT" sz="2400" dirty="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componenti</a:t>
            </a:r>
            <a:endParaRPr sz="2800" dirty="0">
              <a:solidFill>
                <a:schemeClr val="lt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144" name="Google Shape;144;p29"/>
          <p:cNvSpPr txBox="1">
            <a:spLocks noGrp="1"/>
          </p:cNvSpPr>
          <p:nvPr>
            <p:ph type="body" idx="1"/>
          </p:nvPr>
        </p:nvSpPr>
        <p:spPr>
          <a:xfrm>
            <a:off x="457200" y="1063375"/>
            <a:ext cx="8229600" cy="386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rgbClr val="000000"/>
              </a:buClr>
              <a:buFont typeface="Oswald Light"/>
              <a:buChar char="➔"/>
            </a:pPr>
            <a:r>
              <a:rPr lang="en-US" sz="2300" dirty="0" err="1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Dimensionamento</a:t>
            </a:r>
            <a:r>
              <a:rPr lang="en-US" sz="2300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 </a:t>
            </a:r>
            <a:r>
              <a:rPr lang="en-US" sz="2300" dirty="0" err="1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automatico</a:t>
            </a:r>
            <a:r>
              <a:rPr lang="en-US" sz="2300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 </a:t>
            </a:r>
            <a:r>
              <a:rPr lang="en-US" sz="2300" dirty="0" err="1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dei</a:t>
            </a:r>
            <a:r>
              <a:rPr lang="en-US" sz="2300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 </a:t>
            </a:r>
            <a:r>
              <a:rPr lang="en-US" sz="2300" dirty="0" err="1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componenti</a:t>
            </a:r>
            <a:r>
              <a:rPr lang="en-US" sz="2300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 </a:t>
            </a:r>
            <a:r>
              <a:rPr lang="en-US" sz="2300" dirty="0" err="1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implementato</a:t>
            </a:r>
            <a:r>
              <a:rPr lang="en-US" sz="2300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 a basso </a:t>
            </a:r>
            <a:r>
              <a:rPr lang="en-US" sz="2300" dirty="0" err="1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livello</a:t>
            </a:r>
            <a:r>
              <a:rPr lang="en-US" sz="2300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 </a:t>
            </a:r>
          </a:p>
          <a:p>
            <a: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Oswald Light"/>
              <a:buChar char="➔"/>
            </a:pPr>
            <a:r>
              <a:rPr lang="en-US" sz="2300" dirty="0" err="1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Esposto</a:t>
            </a:r>
            <a:r>
              <a:rPr lang="en-US" sz="2300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 </a:t>
            </a:r>
            <a:r>
              <a:rPr lang="en-US" sz="2300" dirty="0" err="1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tramite</a:t>
            </a:r>
            <a:r>
              <a:rPr lang="en-US" sz="2300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 la </a:t>
            </a:r>
            <a:r>
              <a:rPr lang="en-US" sz="2300" dirty="0" err="1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proprietà</a:t>
            </a:r>
            <a:r>
              <a:rPr lang="en-US" sz="2300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 </a:t>
            </a:r>
            <a:r>
              <a:rPr lang="en-US" sz="2300" dirty="0" err="1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Autosize</a:t>
            </a:r>
            <a:r>
              <a:rPr lang="en-US" sz="2300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 la quale ha la </a:t>
            </a:r>
            <a:r>
              <a:rPr lang="en-US" sz="2300" dirty="0" err="1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responsabilità</a:t>
            </a:r>
            <a:r>
              <a:rPr lang="en-US" sz="2300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 di </a:t>
            </a:r>
            <a:r>
              <a:rPr lang="en-US" sz="2300" dirty="0" err="1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calcolare</a:t>
            </a:r>
            <a:r>
              <a:rPr lang="en-US" sz="2300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 </a:t>
            </a:r>
            <a:r>
              <a:rPr lang="en-US" sz="2300" dirty="0" err="1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automaticamente</a:t>
            </a:r>
            <a:r>
              <a:rPr lang="en-US" sz="2300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 il </a:t>
            </a:r>
            <a:r>
              <a:rPr lang="en-US" sz="2300" dirty="0" err="1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dimensionamento</a:t>
            </a:r>
            <a:r>
              <a:rPr lang="en-US" sz="2300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 </a:t>
            </a:r>
            <a:r>
              <a:rPr lang="en-US" sz="2300" dirty="0" err="1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dei</a:t>
            </a:r>
            <a:r>
              <a:rPr lang="en-US" sz="2300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 </a:t>
            </a:r>
            <a:r>
              <a:rPr lang="en-US" sz="2300" dirty="0" err="1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componenti</a:t>
            </a:r>
            <a:r>
              <a:rPr lang="en-US" sz="2300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 in termini di </a:t>
            </a:r>
            <a:r>
              <a:rPr lang="en-US" sz="2300" dirty="0" err="1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altezza</a:t>
            </a:r>
            <a:r>
              <a:rPr lang="en-US" sz="2300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 (height) e/o </a:t>
            </a:r>
            <a:r>
              <a:rPr lang="en-US" sz="2300" dirty="0" err="1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larghezza</a:t>
            </a:r>
            <a:r>
              <a:rPr lang="en-US" sz="2300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 (width) </a:t>
            </a:r>
          </a:p>
          <a:p>
            <a: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Oswald Light"/>
              <a:buChar char="➔"/>
            </a:pPr>
            <a:r>
              <a:rPr lang="en-US" sz="2300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Al </a:t>
            </a:r>
            <a:r>
              <a:rPr lang="en-US" sz="2300" dirty="0" err="1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momento</a:t>
            </a:r>
            <a:r>
              <a:rPr lang="en-US" sz="2300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 </a:t>
            </a:r>
            <a:r>
              <a:rPr lang="en-US" sz="2300" dirty="0" err="1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abilitato</a:t>
            </a:r>
            <a:r>
              <a:rPr lang="en-US" sz="2300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 sui </a:t>
            </a:r>
            <a:r>
              <a:rPr lang="en-US" sz="2300" dirty="0" err="1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componenti</a:t>
            </a:r>
            <a:r>
              <a:rPr lang="en-US" sz="2300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 </a:t>
            </a:r>
            <a:r>
              <a:rPr lang="en-US" sz="2300" dirty="0" err="1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TfgSwitch</a:t>
            </a:r>
            <a:r>
              <a:rPr lang="en-US" sz="2300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,  </a:t>
            </a:r>
            <a:r>
              <a:rPr lang="en-US" sz="2300" dirty="0" err="1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TfgTrackBar</a:t>
            </a:r>
            <a:r>
              <a:rPr lang="en-US" sz="2300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 e </a:t>
            </a:r>
            <a:r>
              <a:rPr lang="en-US" sz="2300" dirty="0" err="1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TfgNavigationBar</a:t>
            </a:r>
            <a:endParaRPr lang="en-US" sz="2300" dirty="0">
              <a:solidFill>
                <a:srgbClr val="000000"/>
              </a:solidFill>
              <a:latin typeface="Oswald Light"/>
              <a:ea typeface="Oswald Light"/>
              <a:cs typeface="Oswald Light"/>
              <a:sym typeface="Oswald Light"/>
            </a:endParaRPr>
          </a:p>
          <a:p>
            <a: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Oswald Light"/>
              <a:buChar char="➔"/>
            </a:pPr>
            <a:r>
              <a:rPr lang="en-US" sz="2300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Android e iOS </a:t>
            </a:r>
            <a:r>
              <a:rPr lang="en-US" sz="2300" dirty="0" err="1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utilizzano</a:t>
            </a:r>
            <a:r>
              <a:rPr lang="en-US" sz="2300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 </a:t>
            </a:r>
            <a:r>
              <a:rPr lang="en-US" sz="2300" dirty="0" err="1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diversi</a:t>
            </a:r>
            <a:r>
              <a:rPr lang="en-US" sz="2300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 tipi di carattere, </a:t>
            </a:r>
            <a:r>
              <a:rPr lang="en-US" sz="2300" dirty="0" err="1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dimensioni</a:t>
            </a:r>
            <a:r>
              <a:rPr lang="en-US" sz="2300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 del testo e </a:t>
            </a:r>
            <a:r>
              <a:rPr lang="en-US" sz="2300" dirty="0" err="1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dimensione</a:t>
            </a:r>
            <a:r>
              <a:rPr lang="en-US" sz="2300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 </a:t>
            </a:r>
            <a:r>
              <a:rPr lang="en-US" sz="2300" dirty="0" err="1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dei</a:t>
            </a:r>
            <a:r>
              <a:rPr lang="en-US" sz="2300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 </a:t>
            </a:r>
            <a:r>
              <a:rPr lang="en-US" sz="2300" dirty="0" err="1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componenti</a:t>
            </a:r>
            <a:r>
              <a:rPr lang="en-US" sz="2300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. Questa </a:t>
            </a:r>
            <a:r>
              <a:rPr lang="en-US" sz="2300" dirty="0" err="1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proprietà</a:t>
            </a:r>
            <a:r>
              <a:rPr lang="en-US" sz="2300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 </a:t>
            </a:r>
            <a:r>
              <a:rPr lang="en-US" sz="2300" dirty="0" err="1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aiuta</a:t>
            </a:r>
            <a:r>
              <a:rPr lang="en-US" sz="2300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 a </a:t>
            </a:r>
            <a:r>
              <a:rPr lang="en-US" sz="2300" dirty="0" err="1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rendere</a:t>
            </a:r>
            <a:r>
              <a:rPr lang="en-US" sz="2300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 </a:t>
            </a:r>
            <a:r>
              <a:rPr lang="en-US" sz="2300" dirty="0" err="1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universali</a:t>
            </a:r>
            <a:r>
              <a:rPr lang="en-US" sz="2300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 le </a:t>
            </a:r>
            <a:r>
              <a:rPr lang="en-US" sz="2300" dirty="0" err="1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nostre</a:t>
            </a:r>
            <a:r>
              <a:rPr lang="en-US" sz="2300" dirty="0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 </a:t>
            </a:r>
            <a:r>
              <a:rPr lang="en-US" sz="2300" dirty="0" err="1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applicazioni</a:t>
            </a:r>
            <a:endParaRPr sz="2300" dirty="0">
              <a:solidFill>
                <a:srgbClr val="000000"/>
              </a:solidFill>
              <a:latin typeface="Oswald Light"/>
              <a:ea typeface="Oswald Light"/>
              <a:cs typeface="Oswald Light"/>
              <a:sym typeface="Oswald Light"/>
            </a:endParaRPr>
          </a:p>
        </p:txBody>
      </p:sp>
      <p:pic>
        <p:nvPicPr>
          <p:cNvPr id="145" name="Google Shape;14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79800" y="4588875"/>
            <a:ext cx="1642450" cy="33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 thruBlk="1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1986</TotalTime>
  <Words>1534</Words>
  <Application>Microsoft Office PowerPoint</Application>
  <PresentationFormat>Presentazione su schermo (16:9)</PresentationFormat>
  <Paragraphs>197</Paragraphs>
  <Slides>48</Slides>
  <Notes>48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8</vt:i4>
      </vt:variant>
      <vt:variant>
        <vt:lpstr>Tema</vt:lpstr>
      </vt:variant>
      <vt:variant>
        <vt:i4>2</vt:i4>
      </vt:variant>
      <vt:variant>
        <vt:lpstr>Titoli diapositive</vt:lpstr>
      </vt:variant>
      <vt:variant>
        <vt:i4>48</vt:i4>
      </vt:variant>
    </vt:vector>
  </HeadingPairs>
  <TitlesOfParts>
    <vt:vector size="58" baseType="lpstr">
      <vt:lpstr>Arial</vt:lpstr>
      <vt:lpstr>Oswald Medium</vt:lpstr>
      <vt:lpstr>Oswald Light</vt:lpstr>
      <vt:lpstr>Lexend Deca</vt:lpstr>
      <vt:lpstr>Oswald Regular</vt:lpstr>
      <vt:lpstr>Oswald</vt:lpstr>
      <vt:lpstr>Doppio One</vt:lpstr>
      <vt:lpstr>Syncopate</vt:lpstr>
      <vt:lpstr>Simple Dark</vt:lpstr>
      <vt:lpstr>Simple Light</vt:lpstr>
      <vt:lpstr>Presentazione standard di PowerPoint</vt:lpstr>
      <vt:lpstr>Presentazione standard di PowerPoint</vt:lpstr>
      <vt:lpstr>AGENDA</vt:lpstr>
      <vt:lpstr>FGX Native</vt:lpstr>
      <vt:lpstr>FGX Native: FMX vs FGX</vt:lpstr>
      <vt:lpstr>Installazione</vt:lpstr>
      <vt:lpstr>Installazione in Delphi 11</vt:lpstr>
      <vt:lpstr>Evoluzione della libreria e dei componenti</vt:lpstr>
      <vt:lpstr>Dimensionamento automatico dei componenti</vt:lpstr>
      <vt:lpstr>Dimensionamento automatico dei componenti</vt:lpstr>
      <vt:lpstr>TfgLabel</vt:lpstr>
      <vt:lpstr>TfgButton</vt:lpstr>
      <vt:lpstr>TfgButton</vt:lpstr>
      <vt:lpstr>TfgButton</vt:lpstr>
      <vt:lpstr>TfgButton</vt:lpstr>
      <vt:lpstr>TfgBottomSheetLayout</vt:lpstr>
      <vt:lpstr>TfgBottomSheetLayout</vt:lpstr>
      <vt:lpstr>Clipboard</vt:lpstr>
      <vt:lpstr>TfgListMenu</vt:lpstr>
      <vt:lpstr>TfgListMenu</vt:lpstr>
      <vt:lpstr>TfgToast</vt:lpstr>
      <vt:lpstr>TfgVirtualListPicker e TfgNumberListPicker</vt:lpstr>
      <vt:lpstr>Notifiche Push</vt:lpstr>
      <vt:lpstr>Notifiche Push</vt:lpstr>
      <vt:lpstr>Notifiche Push</vt:lpstr>
      <vt:lpstr>TfgPhotoPicker</vt:lpstr>
      <vt:lpstr>Animazioni</vt:lpstr>
      <vt:lpstr>Animazioni</vt:lpstr>
      <vt:lpstr>Animazioni</vt:lpstr>
      <vt:lpstr>Animazioni di gruppo</vt:lpstr>
      <vt:lpstr>Animazioni: template</vt:lpstr>
      <vt:lpstr>TfgPopup</vt:lpstr>
      <vt:lpstr>TfgLog</vt:lpstr>
      <vt:lpstr>TfgLog - Android</vt:lpstr>
      <vt:lpstr>TfgLog iOS</vt:lpstr>
      <vt:lpstr>TfgLog iOS</vt:lpstr>
      <vt:lpstr>TfgLog iOS</vt:lpstr>
      <vt:lpstr>TfgLog iOS</vt:lpstr>
      <vt:lpstr>FGX con componenti/librerie open source</vt:lpstr>
      <vt:lpstr>TfgVirtualPagerLayout</vt:lpstr>
      <vt:lpstr>TfgVirtualPagerLayout</vt:lpstr>
      <vt:lpstr>Lottie file</vt:lpstr>
      <vt:lpstr>Servizi di autenticazione</vt:lpstr>
      <vt:lpstr>Habit Builder</vt:lpstr>
      <vt:lpstr>Futuro…</vt:lpstr>
      <vt:lpstr>Roadmap</vt:lpstr>
      <vt:lpstr>Link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Claudio</dc:creator>
  <cp:lastModifiedBy>Claudio Piffer</cp:lastModifiedBy>
  <cp:revision>64</cp:revision>
  <dcterms:modified xsi:type="dcterms:W3CDTF">2022-06-22T10:05:07Z</dcterms:modified>
</cp:coreProperties>
</file>